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60" d="100"/>
          <a:sy n="60" d="100"/>
        </p:scale>
        <p:origin x="8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2B848-2B60-DA4A-A489-E7AA6139CB4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34EFE-EC41-524B-BFCD-45EC17020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77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934EFE-EC41-524B-BFCD-45EC17020B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38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B618-91B5-F548-AECD-48B1909D68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65193D-5F39-2C4E-BD33-84F0711A9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8FD33-16C2-C64E-9387-D1D615575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4AC4-7451-F547-A6E4-2F34CCAC6ED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75073-F2E4-DF47-9E37-F57624DCE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86DF7-49A6-7A4F-B14B-7C2FC3F4A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F1BC-7642-2F4E-BEF7-FC0BB9C1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50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33981-2887-0C4D-AAC2-971D2791A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BED73D-69BC-EB48-B4F9-B5924604E4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57220-DBAD-584E-9A5D-A74F405A5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4AC4-7451-F547-A6E4-2F34CCAC6ED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CEA1-E9DF-FB4D-AEFD-2F6A6A6D7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8AB57-42AF-474A-B721-42962FE13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F1BC-7642-2F4E-BEF7-FC0BB9C1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9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931ACB-29FA-6749-856C-2FB429E2C8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5BEF11-5FB1-2A4F-A888-57CE5DA25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DC25F-1BA8-7545-A007-79744A1AD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4AC4-7451-F547-A6E4-2F34CCAC6ED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E5819-C501-9D40-93F2-E9838EA01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24529-17BF-BF4A-9676-942CEA1C8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F1BC-7642-2F4E-BEF7-FC0BB9C1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0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C27FB-F97C-3241-B95A-7B262851E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886C9-8286-C04F-9177-5A84CF7D2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8356F-047B-7142-9419-2C6BC742E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4AC4-7451-F547-A6E4-2F34CCAC6ED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5F4F8-1286-9949-B5AA-5D833AB58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0292E-7EDF-8B45-8427-52A13BEE7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F1BC-7642-2F4E-BEF7-FC0BB9C1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17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A7B30-3E47-1444-9261-EB1AC4D66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186C58-3128-6249-9BA2-066DC4953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F3F87-7307-5E46-AF87-A38FF1EAD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4AC4-7451-F547-A6E4-2F34CCAC6ED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B8E44-4525-0E4C-814D-3F73E550B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27687-012C-8140-B955-52670453F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F1BC-7642-2F4E-BEF7-FC0BB9C1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7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018F9-1796-BF41-9FB3-248FC56BC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234EF-C13F-EE4D-BAAF-7D4EF8B442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68E86D-1531-F849-86CD-A154553831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92CA55-770D-D54B-BB58-3A289C678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4AC4-7451-F547-A6E4-2F34CCAC6ED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CF5DA1-9FF7-7145-856B-4A8329603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37E54-8D91-C94E-83C5-03B2EC5E1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F1BC-7642-2F4E-BEF7-FC0BB9C1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3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47682-E5F7-684F-B607-41375EE53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8E2F0A-9F58-BE40-9D43-765BE86FC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CB28CA-B182-9A48-9013-40FD1A01FD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31314E-EC23-CC4D-B91E-9E9ECF4F5E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9135F0-2CB3-E141-9B2F-A8A7DC416A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AFE170-D6D9-8344-8D12-4B1691B33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4AC4-7451-F547-A6E4-2F34CCAC6ED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9F9D42-2384-EF4C-9378-44FBE0AED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67E7FA-B7A7-1B47-AF35-8BD21ADA8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F1BC-7642-2F4E-BEF7-FC0BB9C1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40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51C7E-2A45-4340-BA05-5A060093D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222A63-BE28-1246-93CA-13A3E740C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4AC4-7451-F547-A6E4-2F34CCAC6ED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0A714E-8384-0C47-AC59-CE1A81825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10526-F2B0-E845-94FD-8B084ACB8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F1BC-7642-2F4E-BEF7-FC0BB9C1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4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91BA3F-9D2E-EC4E-8B13-4DAD2FA48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4AC4-7451-F547-A6E4-2F34CCAC6ED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45DA7C-D40C-D441-9148-A50AA6037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C9CD5-D605-C94D-AA75-7D335CB54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F1BC-7642-2F4E-BEF7-FC0BB9C1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93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90264-E5A7-1148-B126-6F85D6A86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6B8B4-7E47-5745-996A-35E1D2AE5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E4C58-5C66-364B-B3F6-7B949CB18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107773-F00D-D34D-AFB1-C6CA09315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4AC4-7451-F547-A6E4-2F34CCAC6ED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7C2CA2-6793-444E-A002-1B71F9D1A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BACC8D-B7D2-8943-A099-AED326BE4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F1BC-7642-2F4E-BEF7-FC0BB9C1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20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1282A-FAA9-D146-9BC5-1C3AE2F30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4F52E7-FAC5-2547-A2A9-A5679335A1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A51FFE-1C55-7946-A2F4-5E5B67576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DC3E72-C7D9-CB40-BD64-CC05CCB19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4AC4-7451-F547-A6E4-2F34CCAC6ED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BDC772-7332-0A41-B7B9-019E9BBDB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9E989E-6E5E-BB4D-8F4C-90BB07933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F1BC-7642-2F4E-BEF7-FC0BB9C1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7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819C9F-9518-314F-8DBF-0E5F3ED56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0CBF4D-F309-E545-9328-CF0674392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8E74E-BD71-9C47-B585-A78777D50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D4AC4-7451-F547-A6E4-2F34CCAC6ED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F4D09-66C0-F843-8C27-80C7ED21F8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DC667-A142-E249-8339-E5A6D6F04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F1BC-7642-2F4E-BEF7-FC0BB9C1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6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905BA41-EE6E-4F80-8636-447F22DD7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33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F1738C-A9DF-7A46-BE74-0BA7973D0E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8465" y="3930094"/>
            <a:ext cx="8495070" cy="1784402"/>
          </a:xfrm>
        </p:spPr>
        <p:txBody>
          <a:bodyPr anchor="b"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Building Boards that Work</a:t>
            </a:r>
            <a:br>
              <a:rPr lang="en-US" dirty="0">
                <a:solidFill>
                  <a:srgbClr val="FFFFFF"/>
                </a:solidFill>
              </a:rPr>
            </a:br>
            <a:br>
              <a:rPr lang="en-US" dirty="0">
                <a:solidFill>
                  <a:srgbClr val="FFFFFF"/>
                </a:solidFill>
              </a:rPr>
            </a:br>
            <a:r>
              <a:rPr lang="en-US" sz="2400" dirty="0">
                <a:solidFill>
                  <a:srgbClr val="FFFFFF"/>
                </a:solidFill>
              </a:rPr>
              <a:t>Suzanne St. John-Crane, CEO, ALFSV</a:t>
            </a: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400" dirty="0" err="1">
                <a:solidFill>
                  <a:srgbClr val="FFFFFF"/>
                </a:solidFill>
              </a:rPr>
              <a:t>Suzanne@alfsv.org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D7549B2-EE05-4558-8C64-AC46755F2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rgbClr val="CF61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E9E0326-2D25-4C41-803E-4CBFF05B6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7115" y="1614045"/>
            <a:ext cx="1517772" cy="69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48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C5D98A-CD6E-504D-9550-FB081AEBD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r>
              <a:rPr lang="en-US" sz="5400" dirty="0"/>
              <a:t>Needs Assessment	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50D96-C707-0645-9FED-54E715804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120" y="499833"/>
            <a:ext cx="5100320" cy="5581226"/>
          </a:xfrm>
        </p:spPr>
        <p:txBody>
          <a:bodyPr anchor="ctr">
            <a:normAutofit/>
          </a:bodyPr>
          <a:lstStyle/>
          <a:p>
            <a:r>
              <a:rPr lang="en-US" sz="2200" dirty="0"/>
              <a:t>Where are we going as an organization?</a:t>
            </a:r>
          </a:p>
          <a:p>
            <a:r>
              <a:rPr lang="en-US" sz="2200" dirty="0"/>
              <a:t>Who do I need to get there?</a:t>
            </a:r>
          </a:p>
          <a:p>
            <a:r>
              <a:rPr lang="en-US" sz="2200" dirty="0"/>
              <a:t>You’re building an orchestra. Are all instruments present and in tune?</a:t>
            </a:r>
          </a:p>
          <a:p>
            <a:r>
              <a:rPr lang="en-US" sz="2200" dirty="0"/>
              <a:t>Is there a diversity of sectors / voices?</a:t>
            </a:r>
          </a:p>
          <a:p>
            <a:r>
              <a:rPr lang="en-US" sz="2200" dirty="0"/>
              <a:t>Do we meet too little / often?</a:t>
            </a:r>
          </a:p>
          <a:p>
            <a:r>
              <a:rPr lang="en-US" sz="2200" dirty="0"/>
              <a:t>Board Chair &amp; Nominating Chair</a:t>
            </a:r>
          </a:p>
          <a:p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  <a:p>
            <a:pPr marL="0" indent="0" algn="ctr">
              <a:buNone/>
            </a:pPr>
            <a:r>
              <a:rPr lang="en-US" sz="2200" dirty="0"/>
              <a:t>Think outside the        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ECBE4C-2373-B94C-A9B3-D9F93AC97B0C}"/>
              </a:ext>
            </a:extLst>
          </p:cNvPr>
          <p:cNvSpPr/>
          <p:nvPr/>
        </p:nvSpPr>
        <p:spPr>
          <a:xfrm>
            <a:off x="9753598" y="4969790"/>
            <a:ext cx="359228" cy="4354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15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C5D98A-CD6E-504D-9550-FB081AEBD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r>
              <a:rPr lang="en-US" sz="5400" dirty="0"/>
              <a:t>Would </a:t>
            </a:r>
            <a:r>
              <a:rPr lang="en-US" sz="5400" i="1" u="sng" dirty="0"/>
              <a:t>I</a:t>
            </a:r>
            <a:r>
              <a:rPr lang="en-US" sz="5400" u="sng" dirty="0"/>
              <a:t> </a:t>
            </a:r>
            <a:r>
              <a:rPr lang="en-US" sz="5400" dirty="0"/>
              <a:t>volunteer on this board?!	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50D96-C707-0645-9FED-54E715804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120" y="499833"/>
            <a:ext cx="5100320" cy="5581226"/>
          </a:xfrm>
        </p:spPr>
        <p:txBody>
          <a:bodyPr anchor="ctr">
            <a:normAutofit/>
          </a:bodyPr>
          <a:lstStyle/>
          <a:p>
            <a:r>
              <a:rPr lang="en-US" sz="2200" dirty="0"/>
              <a:t>Am I appreciated?</a:t>
            </a:r>
          </a:p>
          <a:p>
            <a:r>
              <a:rPr lang="en-US" sz="2200" dirty="0"/>
              <a:t>Am I needed?</a:t>
            </a:r>
          </a:p>
          <a:p>
            <a:r>
              <a:rPr lang="en-US" sz="2200" dirty="0"/>
              <a:t>Am I included in conversations or asked to rubber stamp? </a:t>
            </a:r>
          </a:p>
          <a:p>
            <a:r>
              <a:rPr lang="en-US" sz="2200" dirty="0"/>
              <a:t>What would make </a:t>
            </a:r>
            <a:r>
              <a:rPr lang="en-US" sz="2200" i="1" dirty="0"/>
              <a:t>me</a:t>
            </a:r>
            <a:r>
              <a:rPr lang="en-US" sz="2200" dirty="0"/>
              <a:t> say yes to an opportunity?</a:t>
            </a:r>
          </a:p>
          <a:p>
            <a:r>
              <a:rPr lang="en-US" sz="2200" dirty="0"/>
              <a:t>What organizational culture do I thrive in?</a:t>
            </a:r>
          </a:p>
        </p:txBody>
      </p:sp>
    </p:spTree>
    <p:extLst>
      <p:ext uri="{BB962C8B-B14F-4D97-AF65-F5344CB8AC3E}">
        <p14:creationId xmlns:p14="http://schemas.microsoft.com/office/powerpoint/2010/main" val="3428661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C5D98A-CD6E-504D-9550-FB081AEBD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r>
              <a:rPr lang="en-US" sz="5400" dirty="0"/>
              <a:t>Board Meetings: Let’s </a:t>
            </a:r>
            <a:r>
              <a:rPr lang="en-US" sz="5400" u="sng" dirty="0"/>
              <a:t>Talk</a:t>
            </a:r>
            <a:r>
              <a:rPr lang="en-US" sz="5400" dirty="0"/>
              <a:t>.	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50D96-C707-0645-9FED-54E715804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120" y="499833"/>
            <a:ext cx="5100320" cy="5581226"/>
          </a:xfrm>
        </p:spPr>
        <p:txBody>
          <a:bodyPr anchor="ctr">
            <a:normAutofit/>
          </a:bodyPr>
          <a:lstStyle/>
          <a:p>
            <a:r>
              <a:rPr lang="en-US" sz="2200" dirty="0"/>
              <a:t>Survey the Board. Are they having fun? Engaged? Warming a seat?!</a:t>
            </a:r>
          </a:p>
          <a:p>
            <a:r>
              <a:rPr lang="en-US" sz="2200" dirty="0"/>
              <a:t>Are you co-creating a meeting experience with the Chair / Exec Comm that is participatory and inspiring, making the best use of their time and yours? </a:t>
            </a:r>
          </a:p>
          <a:p>
            <a:endParaRPr lang="en-US" sz="2200" dirty="0"/>
          </a:p>
          <a:p>
            <a:pPr marL="0" indent="0" algn="ctr">
              <a:buNone/>
            </a:pPr>
            <a:r>
              <a:rPr lang="en-US" sz="2200" i="1" dirty="0"/>
              <a:t>“Every board meeting should have an arc… a theme, a narrative that is clear.”</a:t>
            </a:r>
          </a:p>
          <a:p>
            <a:pPr marL="0" indent="0" algn="ctr">
              <a:buNone/>
            </a:pPr>
            <a:r>
              <a:rPr lang="en-US" sz="2200" dirty="0"/>
              <a:t>- David Yarnold, CEO, Audubon Society</a:t>
            </a:r>
          </a:p>
        </p:txBody>
      </p:sp>
    </p:spTree>
    <p:extLst>
      <p:ext uri="{BB962C8B-B14F-4D97-AF65-F5344CB8AC3E}">
        <p14:creationId xmlns:p14="http://schemas.microsoft.com/office/powerpoint/2010/main" val="3367032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C5D98A-CD6E-504D-9550-FB081AEBD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r>
              <a:rPr lang="en-US" sz="5400" dirty="0"/>
              <a:t>Relationship Status: </a:t>
            </a:r>
            <a:br>
              <a:rPr lang="en-US" sz="5400" dirty="0"/>
            </a:br>
            <a:br>
              <a:rPr lang="en-US" sz="5400" dirty="0"/>
            </a:br>
            <a:r>
              <a:rPr lang="en-US" sz="5400" dirty="0"/>
              <a:t>It’s Complicated.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50D96-C707-0645-9FED-54E715804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120" y="499833"/>
            <a:ext cx="5100320" cy="5581226"/>
          </a:xfrm>
        </p:spPr>
        <p:txBody>
          <a:bodyPr anchor="ctr">
            <a:normAutofit/>
          </a:bodyPr>
          <a:lstStyle/>
          <a:p>
            <a:r>
              <a:rPr lang="en-US" sz="2200" dirty="0"/>
              <a:t>Executive Director’s job</a:t>
            </a:r>
          </a:p>
          <a:p>
            <a:pPr lvl="1"/>
            <a:r>
              <a:rPr lang="en-US" sz="1800" dirty="0"/>
              <a:t>Is your board chair engaged?</a:t>
            </a:r>
          </a:p>
          <a:p>
            <a:pPr lvl="1"/>
            <a:r>
              <a:rPr lang="en-US" sz="1800" dirty="0"/>
              <a:t>Are you in regular communication?</a:t>
            </a:r>
          </a:p>
          <a:p>
            <a:pPr lvl="1"/>
            <a:r>
              <a:rPr lang="en-US" sz="1800" dirty="0"/>
              <a:t>Are expectations and needs clear?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200" dirty="0"/>
              <a:t>Board Chair’s Role</a:t>
            </a:r>
          </a:p>
          <a:p>
            <a:pPr lvl="1"/>
            <a:r>
              <a:rPr lang="en-US" sz="1800" dirty="0"/>
              <a:t>Does your CEO feel supported?</a:t>
            </a:r>
          </a:p>
          <a:p>
            <a:pPr lvl="1"/>
            <a:r>
              <a:rPr lang="en-US" sz="1800" dirty="0"/>
              <a:t>Do you have a succession plan?</a:t>
            </a:r>
          </a:p>
          <a:p>
            <a:pPr lvl="1"/>
            <a:r>
              <a:rPr lang="en-US" sz="1800" dirty="0"/>
              <a:t>Have you talked about a sabbatical for your CEO? (Burnout is brutal and turnover costs.)</a:t>
            </a:r>
          </a:p>
        </p:txBody>
      </p:sp>
    </p:spTree>
    <p:extLst>
      <p:ext uri="{BB962C8B-B14F-4D97-AF65-F5344CB8AC3E}">
        <p14:creationId xmlns:p14="http://schemas.microsoft.com/office/powerpoint/2010/main" val="529778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C5D98A-CD6E-504D-9550-FB081AEBD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r>
              <a:rPr lang="en-US" sz="5400" dirty="0"/>
              <a:t>Makin’ Music.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50D96-C707-0645-9FED-54E715804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120" y="499833"/>
            <a:ext cx="5100320" cy="5581226"/>
          </a:xfrm>
        </p:spPr>
        <p:txBody>
          <a:bodyPr anchor="ctr">
            <a:normAutofit/>
          </a:bodyPr>
          <a:lstStyle/>
          <a:p>
            <a:r>
              <a:rPr lang="en-US" sz="2200" dirty="0"/>
              <a:t>Building a board is ongoing. </a:t>
            </a:r>
          </a:p>
          <a:p>
            <a:r>
              <a:rPr lang="en-US" sz="2200" dirty="0"/>
              <a:t>For big lifts / culture shifts: Make sure you have Board allies and a team committed to this. </a:t>
            </a:r>
          </a:p>
          <a:p>
            <a:r>
              <a:rPr lang="en-US" sz="2200" dirty="0"/>
              <a:t>When all of the instruments are in tune, you can truly make beautiful organizational music together.</a:t>
            </a:r>
          </a:p>
        </p:txBody>
      </p:sp>
    </p:spTree>
    <p:extLst>
      <p:ext uri="{BB962C8B-B14F-4D97-AF65-F5344CB8AC3E}">
        <p14:creationId xmlns:p14="http://schemas.microsoft.com/office/powerpoint/2010/main" val="2892212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905BA41-EE6E-4F80-8636-447F22DD7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33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F1738C-A9DF-7A46-BE74-0BA7973D0E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8465" y="3930094"/>
            <a:ext cx="8495070" cy="1784402"/>
          </a:xfrm>
        </p:spPr>
        <p:txBody>
          <a:bodyPr anchor="b"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Building Boards that Work</a:t>
            </a:r>
            <a:br>
              <a:rPr lang="en-US" dirty="0">
                <a:solidFill>
                  <a:srgbClr val="FFFFFF"/>
                </a:solidFill>
              </a:rPr>
            </a:br>
            <a:br>
              <a:rPr lang="en-US" dirty="0">
                <a:solidFill>
                  <a:srgbClr val="FFFFFF"/>
                </a:solidFill>
              </a:rPr>
            </a:br>
            <a:r>
              <a:rPr lang="en-US" sz="2400" dirty="0">
                <a:solidFill>
                  <a:srgbClr val="FFFFFF"/>
                </a:solidFill>
              </a:rPr>
              <a:t>Suzanne St. John-Crane, CEO, ALFSV</a:t>
            </a: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400" dirty="0" err="1">
                <a:solidFill>
                  <a:srgbClr val="FFFFFF"/>
                </a:solidFill>
              </a:rPr>
              <a:t>Suzanne@alfsv.org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D7549B2-EE05-4558-8C64-AC46755F2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rgbClr val="CF61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E9E0326-2D25-4C41-803E-4CBFF05B6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7115" y="1614045"/>
            <a:ext cx="1517772" cy="69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314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331</Words>
  <Application>Microsoft Office PowerPoint</Application>
  <PresentationFormat>Widescreen</PresentationFormat>
  <Paragraphs>40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Building Boards that Work  Suzanne St. John-Crane, CEO, ALFSV Suzanne@alfsv.org</vt:lpstr>
      <vt:lpstr>Needs Assessment </vt:lpstr>
      <vt:lpstr>Would I volunteer on this board?! </vt:lpstr>
      <vt:lpstr>Board Meetings: Let’s Talk. </vt:lpstr>
      <vt:lpstr>Relationship Status:   It’s Complicated.</vt:lpstr>
      <vt:lpstr>Makin’ Music.</vt:lpstr>
      <vt:lpstr>Building Boards that Work  Suzanne St. John-Crane, CEO, ALFSV Suzanne@alfsv.org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Boards that Work</dc:title>
  <dc:creator>ALF SV</dc:creator>
  <cp:lastModifiedBy>sue@thebuskegroup.com</cp:lastModifiedBy>
  <cp:revision>7</cp:revision>
  <dcterms:created xsi:type="dcterms:W3CDTF">2020-02-19T22:10:10Z</dcterms:created>
  <dcterms:modified xsi:type="dcterms:W3CDTF">2020-03-25T17:41:54Z</dcterms:modified>
</cp:coreProperties>
</file>