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Source Code Pro"/>
      <p:regular r:id="rId24"/>
      <p:bold r:id="rId25"/>
      <p:italic r:id="rId26"/>
      <p:boldItalic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SourceCodePr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italic.fntdata"/><Relationship Id="rId25" Type="http://schemas.openxmlformats.org/officeDocument/2006/relationships/font" Target="fonts/SourceCodePro-bold.fntdata"/><Relationship Id="rId28" Type="http://schemas.openxmlformats.org/officeDocument/2006/relationships/font" Target="fonts/Oswald-regular.fntdata"/><Relationship Id="rId27" Type="http://schemas.openxmlformats.org/officeDocument/2006/relationships/font" Target="fonts/SourceCodePr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f8f31a91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f8f31a91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1f8f31a91d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1f8f31a91d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0eb31d72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0eb31d72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f8f31a91d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f8f31a91d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0e393a8f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0e393a8f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0eb31d72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0eb31d72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1f8f31a91d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1f8f31a91d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1f8f31a91d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1f8f31a91d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0ffd14c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20ffd14c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f8f31a91d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1f8f31a91d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f8f31a91d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f8f31a91d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f8f31a91d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1f8f31a91d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0e393a8f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0e393a8f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gradFill>
          <a:gsLst>
            <a:gs pos="0">
              <a:srgbClr val="D4E5F5"/>
            </a:gs>
            <a:gs pos="100000">
              <a:srgbClr val="70A4D5"/>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2N-HL1IQLuU" TargetMode="External"/><Relationship Id="rId4" Type="http://schemas.openxmlformats.org/officeDocument/2006/relationships/image" Target="../media/image7.jpg"/><Relationship Id="rId5" Type="http://schemas.openxmlformats.org/officeDocument/2006/relationships/hyperlink" Target="http://www.youtube.com/watch?v=jbI2OzAYRV0" TargetMode="External"/><Relationship Id="rId6"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philasd.org/pstv" TargetMode="External"/><Relationship Id="rId4" Type="http://schemas.openxmlformats.org/officeDocument/2006/relationships/hyperlink" Target="mailto:toolboxent@gmail.com" TargetMode="External"/><Relationship Id="rId5"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539304" y="0"/>
            <a:ext cx="7702391"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723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Pivoting</a:t>
            </a:r>
            <a:r>
              <a:rPr lang="en"/>
              <a:t> the Needs to provide equitable resources</a:t>
            </a:r>
            <a:endParaRPr/>
          </a:p>
        </p:txBody>
      </p:sp>
      <p:sp>
        <p:nvSpPr>
          <p:cNvPr id="116" name="Google Shape;116;p22"/>
          <p:cNvSpPr txBox="1"/>
          <p:nvPr>
            <p:ph idx="1" type="body"/>
          </p:nvPr>
        </p:nvSpPr>
        <p:spPr>
          <a:xfrm>
            <a:off x="0" y="743300"/>
            <a:ext cx="8520600" cy="30999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770"/>
              <a:buNone/>
            </a:pPr>
            <a:r>
              <a:rPr b="1" lang="en" sz="1960">
                <a:latin typeface="Arial"/>
                <a:ea typeface="Arial"/>
                <a:cs typeface="Arial"/>
                <a:sym typeface="Arial"/>
              </a:rPr>
              <a:t>@Studio</a:t>
            </a:r>
            <a:endParaRPr b="1" sz="1960">
              <a:latin typeface="Arial"/>
              <a:ea typeface="Arial"/>
              <a:cs typeface="Arial"/>
              <a:sym typeface="Arial"/>
            </a:endParaRPr>
          </a:p>
          <a:p>
            <a:pPr indent="0" lvl="0" marL="0" rtl="0" algn="ctr">
              <a:lnSpc>
                <a:spcPct val="95000"/>
              </a:lnSpc>
              <a:spcBef>
                <a:spcPts val="1200"/>
              </a:spcBef>
              <a:spcAft>
                <a:spcPts val="0"/>
              </a:spcAft>
              <a:buSzPts val="770"/>
              <a:buNone/>
            </a:pPr>
            <a:r>
              <a:rPr b="1" lang="en" sz="1960">
                <a:latin typeface="Arial"/>
                <a:ea typeface="Arial"/>
                <a:cs typeface="Arial"/>
                <a:sym typeface="Arial"/>
              </a:rPr>
              <a:t>@Remote Studios</a:t>
            </a:r>
            <a:endParaRPr b="1" sz="1960">
              <a:latin typeface="Arial"/>
              <a:ea typeface="Arial"/>
              <a:cs typeface="Arial"/>
              <a:sym typeface="Arial"/>
            </a:endParaRPr>
          </a:p>
          <a:p>
            <a:pPr indent="0" lvl="0" marL="0" rtl="0" algn="ctr">
              <a:lnSpc>
                <a:spcPct val="95000"/>
              </a:lnSpc>
              <a:spcBef>
                <a:spcPts val="1200"/>
              </a:spcBef>
              <a:spcAft>
                <a:spcPts val="0"/>
              </a:spcAft>
              <a:buSzPts val="770"/>
              <a:buNone/>
            </a:pPr>
            <a:r>
              <a:rPr b="1" lang="en" sz="1960">
                <a:latin typeface="Arial"/>
                <a:ea typeface="Arial"/>
                <a:cs typeface="Arial"/>
                <a:sym typeface="Arial"/>
              </a:rPr>
              <a:t>@Virtual Learning for in Classroom</a:t>
            </a:r>
            <a:endParaRPr b="1" sz="1960">
              <a:latin typeface="Arial"/>
              <a:ea typeface="Arial"/>
              <a:cs typeface="Arial"/>
              <a:sym typeface="Arial"/>
            </a:endParaRPr>
          </a:p>
          <a:p>
            <a:pPr indent="0" lvl="0" marL="0" rtl="0" algn="ctr">
              <a:lnSpc>
                <a:spcPct val="95000"/>
              </a:lnSpc>
              <a:spcBef>
                <a:spcPts val="1200"/>
              </a:spcBef>
              <a:spcAft>
                <a:spcPts val="0"/>
              </a:spcAft>
              <a:buSzPts val="770"/>
              <a:buNone/>
            </a:pPr>
            <a:r>
              <a:rPr b="1" lang="en" sz="1960">
                <a:latin typeface="Arial"/>
                <a:ea typeface="Arial"/>
                <a:cs typeface="Arial"/>
                <a:sym typeface="Arial"/>
              </a:rPr>
              <a:t>@Video Tutorials (Independent Learning</a:t>
            </a:r>
            <a:endParaRPr b="1" sz="1960">
              <a:latin typeface="Arial"/>
              <a:ea typeface="Arial"/>
              <a:cs typeface="Arial"/>
              <a:sym typeface="Arial"/>
            </a:endParaRPr>
          </a:p>
          <a:p>
            <a:pPr indent="0" lvl="0" marL="0" rtl="0" algn="ctr">
              <a:lnSpc>
                <a:spcPct val="95000"/>
              </a:lnSpc>
              <a:spcBef>
                <a:spcPts val="1200"/>
              </a:spcBef>
              <a:spcAft>
                <a:spcPts val="0"/>
              </a:spcAft>
              <a:buSzPts val="770"/>
              <a:buNone/>
            </a:pPr>
            <a:r>
              <a:rPr b="1" lang="en" sz="1960">
                <a:latin typeface="Arial"/>
                <a:ea typeface="Arial"/>
                <a:cs typeface="Arial"/>
                <a:sym typeface="Arial"/>
              </a:rPr>
              <a:t>@Partnering with Industry professionals</a:t>
            </a:r>
            <a:endParaRPr b="1" sz="1960">
              <a:latin typeface="Arial"/>
              <a:ea typeface="Arial"/>
              <a:cs typeface="Arial"/>
              <a:sym typeface="Arial"/>
            </a:endParaRPr>
          </a:p>
          <a:p>
            <a:pPr indent="0" lvl="0" marL="0" rtl="0" algn="ctr">
              <a:lnSpc>
                <a:spcPct val="95000"/>
              </a:lnSpc>
              <a:spcBef>
                <a:spcPts val="1200"/>
              </a:spcBef>
              <a:spcAft>
                <a:spcPts val="0"/>
              </a:spcAft>
              <a:buSzPts val="770"/>
              <a:buNone/>
            </a:pPr>
            <a:r>
              <a:rPr b="1" lang="en" sz="1960">
                <a:latin typeface="Arial"/>
                <a:ea typeface="Arial"/>
                <a:cs typeface="Arial"/>
                <a:sym typeface="Arial"/>
              </a:rPr>
              <a:t>@Provide any feedback and critique</a:t>
            </a:r>
            <a:endParaRPr b="1" sz="1960">
              <a:latin typeface="Arial"/>
              <a:ea typeface="Arial"/>
              <a:cs typeface="Arial"/>
              <a:sym typeface="Arial"/>
            </a:endParaRPr>
          </a:p>
          <a:p>
            <a:pPr indent="0" lvl="0" marL="0" rtl="0" algn="ctr">
              <a:lnSpc>
                <a:spcPct val="95000"/>
              </a:lnSpc>
              <a:spcBef>
                <a:spcPts val="1200"/>
              </a:spcBef>
              <a:spcAft>
                <a:spcPts val="0"/>
              </a:spcAft>
              <a:buSzPts val="770"/>
              <a:buNone/>
            </a:pPr>
            <a:r>
              <a:rPr b="1" lang="en" sz="1960">
                <a:latin typeface="Arial"/>
                <a:ea typeface="Arial"/>
                <a:cs typeface="Arial"/>
                <a:sym typeface="Arial"/>
              </a:rPr>
              <a:t>@Virtual Afterschool workshops </a:t>
            </a:r>
            <a:endParaRPr b="1" sz="1960">
              <a:latin typeface="Arial"/>
              <a:ea typeface="Arial"/>
              <a:cs typeface="Arial"/>
              <a:sym typeface="Arial"/>
            </a:endParaRPr>
          </a:p>
          <a:p>
            <a:pPr indent="0" lvl="0" marL="0" rtl="0" algn="ctr">
              <a:lnSpc>
                <a:spcPct val="95000"/>
              </a:lnSpc>
              <a:spcBef>
                <a:spcPts val="1200"/>
              </a:spcBef>
              <a:spcAft>
                <a:spcPts val="0"/>
              </a:spcAft>
              <a:buSzPts val="770"/>
              <a:buNone/>
            </a:pPr>
            <a:r>
              <a:rPr b="1" lang="en" sz="1960">
                <a:latin typeface="Arial"/>
                <a:ea typeface="Arial"/>
                <a:cs typeface="Arial"/>
                <a:sym typeface="Arial"/>
              </a:rPr>
              <a:t>@inPerson Afterschool workshops</a:t>
            </a:r>
            <a:endParaRPr b="1" sz="1960">
              <a:latin typeface="Arial"/>
              <a:ea typeface="Arial"/>
              <a:cs typeface="Arial"/>
              <a:sym typeface="Arial"/>
            </a:endParaRPr>
          </a:p>
          <a:p>
            <a:pPr indent="0" lvl="0" marL="0" rtl="0" algn="ctr">
              <a:lnSpc>
                <a:spcPct val="95000"/>
              </a:lnSpc>
              <a:spcBef>
                <a:spcPts val="1200"/>
              </a:spcBef>
              <a:spcAft>
                <a:spcPts val="0"/>
              </a:spcAft>
              <a:buSzPts val="770"/>
              <a:buNone/>
            </a:pPr>
            <a:r>
              <a:rPr b="1" lang="en" sz="1960">
                <a:latin typeface="Arial"/>
                <a:ea typeface="Arial"/>
                <a:cs typeface="Arial"/>
                <a:sym typeface="Arial"/>
              </a:rPr>
              <a:t>@Local and Global partnerships</a:t>
            </a:r>
            <a:endParaRPr b="1" sz="1960">
              <a:latin typeface="Arial"/>
              <a:ea typeface="Arial"/>
              <a:cs typeface="Arial"/>
              <a:sym typeface="Arial"/>
            </a:endParaRPr>
          </a:p>
          <a:p>
            <a:pPr indent="0" lvl="0" marL="0" rtl="0" algn="ctr">
              <a:lnSpc>
                <a:spcPct val="95000"/>
              </a:lnSpc>
              <a:spcBef>
                <a:spcPts val="1200"/>
              </a:spcBef>
              <a:spcAft>
                <a:spcPts val="1200"/>
              </a:spcAft>
              <a:buSzPts val="770"/>
              <a:buNone/>
            </a:pPr>
            <a:r>
              <a:rPr b="1" lang="en" sz="1960">
                <a:latin typeface="Arial"/>
                <a:ea typeface="Arial"/>
                <a:cs typeface="Arial"/>
                <a:sym typeface="Arial"/>
              </a:rPr>
              <a:t>@Bilingual programming</a:t>
            </a:r>
            <a:endParaRPr b="1" sz="196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60050"/>
            <a:ext cx="8520600" cy="73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200"/>
              <a:t>How are you reaching your community</a:t>
            </a:r>
            <a:endParaRPr sz="3200"/>
          </a:p>
          <a:p>
            <a:pPr indent="0" lvl="0" marL="0" rtl="0" algn="ctr">
              <a:spcBef>
                <a:spcPts val="0"/>
              </a:spcBef>
              <a:spcAft>
                <a:spcPts val="0"/>
              </a:spcAft>
              <a:buNone/>
            </a:pPr>
            <a:r>
              <a:rPr lang="en" sz="3200"/>
              <a:t>Have you Thought about the following</a:t>
            </a:r>
            <a:endParaRPr sz="3200"/>
          </a:p>
        </p:txBody>
      </p:sp>
      <p:sp>
        <p:nvSpPr>
          <p:cNvPr id="122" name="Google Shape;122;p23"/>
          <p:cNvSpPr txBox="1"/>
          <p:nvPr>
            <p:ph idx="1" type="body"/>
          </p:nvPr>
        </p:nvSpPr>
        <p:spPr>
          <a:xfrm>
            <a:off x="311700" y="1131075"/>
            <a:ext cx="8769900" cy="4012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rmAutofit/>
          </a:bodyPr>
          <a:lstStyle/>
          <a:p>
            <a:pPr indent="-368300" lvl="0" marL="457200" rtl="0" algn="l">
              <a:spcBef>
                <a:spcPts val="0"/>
              </a:spcBef>
              <a:spcAft>
                <a:spcPts val="0"/>
              </a:spcAft>
              <a:buSzPts val="2200"/>
              <a:buFont typeface="Arial"/>
              <a:buChar char="-"/>
            </a:pPr>
            <a:r>
              <a:rPr b="1" lang="en" sz="2200">
                <a:latin typeface="Arial"/>
                <a:ea typeface="Arial"/>
                <a:cs typeface="Arial"/>
                <a:sym typeface="Arial"/>
              </a:rPr>
              <a:t>Collaborations with Arts &amp; NPO minded orgs that align with your mission</a:t>
            </a:r>
            <a:endParaRPr b="1" sz="2200">
              <a:latin typeface="Arial"/>
              <a:ea typeface="Arial"/>
              <a:cs typeface="Arial"/>
              <a:sym typeface="Arial"/>
            </a:endParaRPr>
          </a:p>
          <a:p>
            <a:pPr indent="-368300" lvl="0" marL="457200" rtl="0" algn="l">
              <a:spcBef>
                <a:spcPts val="0"/>
              </a:spcBef>
              <a:spcAft>
                <a:spcPts val="0"/>
              </a:spcAft>
              <a:buSzPts val="2200"/>
              <a:buFont typeface="Arial"/>
              <a:buChar char="-"/>
            </a:pPr>
            <a:r>
              <a:rPr b="1" lang="en" sz="2200">
                <a:latin typeface="Arial"/>
                <a:ea typeface="Arial"/>
                <a:cs typeface="Arial"/>
                <a:sym typeface="Arial"/>
              </a:rPr>
              <a:t>Workforce Development - Career Training- Reentry Programs</a:t>
            </a:r>
            <a:endParaRPr b="1" sz="2200">
              <a:latin typeface="Arial"/>
              <a:ea typeface="Arial"/>
              <a:cs typeface="Arial"/>
              <a:sym typeface="Arial"/>
            </a:endParaRPr>
          </a:p>
          <a:p>
            <a:pPr indent="-368300" lvl="0" marL="457200" rtl="0" algn="l">
              <a:spcBef>
                <a:spcPts val="0"/>
              </a:spcBef>
              <a:spcAft>
                <a:spcPts val="0"/>
              </a:spcAft>
              <a:buSzPts val="2200"/>
              <a:buFont typeface="Arial"/>
              <a:buChar char="-"/>
            </a:pPr>
            <a:r>
              <a:rPr b="1" lang="en" sz="2200">
                <a:latin typeface="Arial"/>
                <a:ea typeface="Arial"/>
                <a:cs typeface="Arial"/>
                <a:sym typeface="Arial"/>
              </a:rPr>
              <a:t>Gaming industry</a:t>
            </a:r>
            <a:endParaRPr b="1" sz="2200">
              <a:latin typeface="Arial"/>
              <a:ea typeface="Arial"/>
              <a:cs typeface="Arial"/>
              <a:sym typeface="Arial"/>
            </a:endParaRPr>
          </a:p>
          <a:p>
            <a:pPr indent="-368300" lvl="0" marL="457200" rtl="0" algn="l">
              <a:spcBef>
                <a:spcPts val="0"/>
              </a:spcBef>
              <a:spcAft>
                <a:spcPts val="0"/>
              </a:spcAft>
              <a:buSzPts val="2200"/>
              <a:buFont typeface="Arial"/>
              <a:buChar char="-"/>
            </a:pPr>
            <a:r>
              <a:rPr b="1" lang="en" sz="2200">
                <a:latin typeface="Arial"/>
                <a:ea typeface="Arial"/>
                <a:cs typeface="Arial"/>
                <a:sym typeface="Arial"/>
              </a:rPr>
              <a:t>Makerspaces</a:t>
            </a:r>
            <a:endParaRPr b="1" sz="2200">
              <a:latin typeface="Arial"/>
              <a:ea typeface="Arial"/>
              <a:cs typeface="Arial"/>
              <a:sym typeface="Arial"/>
            </a:endParaRPr>
          </a:p>
          <a:p>
            <a:pPr indent="-368300" lvl="0" marL="457200" rtl="0" algn="l">
              <a:spcBef>
                <a:spcPts val="0"/>
              </a:spcBef>
              <a:spcAft>
                <a:spcPts val="0"/>
              </a:spcAft>
              <a:buSzPts val="2200"/>
              <a:buFont typeface="Arial"/>
              <a:buChar char="-"/>
            </a:pPr>
            <a:r>
              <a:rPr b="1" lang="en" sz="2200">
                <a:latin typeface="Arial"/>
                <a:ea typeface="Arial"/>
                <a:cs typeface="Arial"/>
                <a:sym typeface="Arial"/>
              </a:rPr>
              <a:t>Immersive/Gallery Experiences</a:t>
            </a:r>
            <a:endParaRPr b="1" sz="2200">
              <a:latin typeface="Arial"/>
              <a:ea typeface="Arial"/>
              <a:cs typeface="Arial"/>
              <a:sym typeface="Arial"/>
            </a:endParaRPr>
          </a:p>
          <a:p>
            <a:pPr indent="-368300" lvl="0" marL="457200" rtl="0" algn="l">
              <a:spcBef>
                <a:spcPts val="0"/>
              </a:spcBef>
              <a:spcAft>
                <a:spcPts val="0"/>
              </a:spcAft>
              <a:buSzPts val="2200"/>
              <a:buFont typeface="Arial"/>
              <a:buChar char="-"/>
            </a:pPr>
            <a:r>
              <a:rPr b="1" lang="en" sz="2200">
                <a:latin typeface="Arial"/>
                <a:ea typeface="Arial"/>
                <a:cs typeface="Arial"/>
                <a:sym typeface="Arial"/>
              </a:rPr>
              <a:t>Collaborative Art spaces</a:t>
            </a:r>
            <a:endParaRPr b="1" sz="2200">
              <a:latin typeface="Arial"/>
              <a:ea typeface="Arial"/>
              <a:cs typeface="Arial"/>
              <a:sym typeface="Arial"/>
            </a:endParaRPr>
          </a:p>
          <a:p>
            <a:pPr indent="-368300" lvl="0" marL="457200" rtl="0" algn="l">
              <a:spcBef>
                <a:spcPts val="0"/>
              </a:spcBef>
              <a:spcAft>
                <a:spcPts val="0"/>
              </a:spcAft>
              <a:buSzPts val="2200"/>
              <a:buFont typeface="Arial"/>
              <a:buChar char="-"/>
            </a:pPr>
            <a:r>
              <a:rPr b="1" lang="en" sz="2200">
                <a:latin typeface="Arial"/>
                <a:ea typeface="Arial"/>
                <a:cs typeface="Arial"/>
                <a:sym typeface="Arial"/>
              </a:rPr>
              <a:t>University/College/K-12 Collaboration</a:t>
            </a:r>
            <a:endParaRPr b="1" sz="2200">
              <a:latin typeface="Arial"/>
              <a:ea typeface="Arial"/>
              <a:cs typeface="Arial"/>
              <a:sym typeface="Arial"/>
            </a:endParaRPr>
          </a:p>
          <a:p>
            <a:pPr indent="-368300" lvl="0" marL="457200" rtl="0" algn="l">
              <a:spcBef>
                <a:spcPts val="0"/>
              </a:spcBef>
              <a:spcAft>
                <a:spcPts val="0"/>
              </a:spcAft>
              <a:buSzPts val="2200"/>
              <a:buFont typeface="Arial"/>
              <a:buChar char="-"/>
            </a:pPr>
            <a:r>
              <a:rPr b="1" lang="en" sz="2200">
                <a:latin typeface="Arial"/>
                <a:ea typeface="Arial"/>
                <a:cs typeface="Arial"/>
                <a:sym typeface="Arial"/>
              </a:rPr>
              <a:t>Hybrid media adviser in your community (anchor space)</a:t>
            </a:r>
            <a:endParaRPr b="1" sz="2200">
              <a:latin typeface="Arial"/>
              <a:ea typeface="Arial"/>
              <a:cs typeface="Arial"/>
              <a:sym typeface="Arial"/>
            </a:endParaRPr>
          </a:p>
          <a:p>
            <a:pPr indent="-368300" lvl="0" marL="457200" rtl="0" algn="l">
              <a:spcBef>
                <a:spcPts val="0"/>
              </a:spcBef>
              <a:spcAft>
                <a:spcPts val="0"/>
              </a:spcAft>
              <a:buSzPts val="2200"/>
              <a:buFont typeface="Arial"/>
              <a:buChar char="-"/>
            </a:pPr>
            <a:r>
              <a:rPr b="1" lang="en" sz="2200">
                <a:latin typeface="Arial"/>
                <a:ea typeface="Arial"/>
                <a:cs typeface="Arial"/>
                <a:sym typeface="Arial"/>
              </a:rPr>
              <a:t>Social service collaboration</a:t>
            </a:r>
            <a:endParaRPr b="1" sz="22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126" name="Shape 126"/>
        <p:cNvGrpSpPr/>
        <p:nvPr/>
      </p:nvGrpSpPr>
      <p:grpSpPr>
        <a:xfrm>
          <a:off x="0" y="0"/>
          <a:ext cx="0" cy="0"/>
          <a:chOff x="0" y="0"/>
          <a:chExt cx="0" cy="0"/>
        </a:xfrm>
      </p:grpSpPr>
      <p:pic>
        <p:nvPicPr>
          <p:cNvPr descr="After more than 5 years serving Philadelphia students, PSTV, the School District of Philadelphia education channel, continues to adapt and evolve under any circumstances to keep giving them tools and skills and amplifying their voices." id="127" name="Google Shape;127;p24" title="This is PSTV">
            <a:hlinkClick r:id="rId3"/>
          </p:cNvPr>
          <p:cNvPicPr preferRelativeResize="0"/>
          <p:nvPr/>
        </p:nvPicPr>
        <p:blipFill>
          <a:blip r:embed="rId4">
            <a:alphaModFix/>
          </a:blip>
          <a:stretch>
            <a:fillRect/>
          </a:stretch>
        </p:blipFill>
        <p:spPr>
          <a:xfrm>
            <a:off x="0" y="600425"/>
            <a:ext cx="4440650" cy="3330500"/>
          </a:xfrm>
          <a:prstGeom prst="rect">
            <a:avLst/>
          </a:prstGeom>
          <a:noFill/>
          <a:ln>
            <a:noFill/>
          </a:ln>
        </p:spPr>
      </p:pic>
      <p:pic>
        <p:nvPicPr>
          <p:cNvPr descr="DJ Explosion Workshop at PSTV Studios.&#10;This workshop provides students grades 6-12 with the opportunity to learn the basics of DJing. During the session, students will learn theory with a heavy focus on hands-on practice. Accompanied by guest DJ’s, students will walk away understanding core principles and mixing.&#10;Check out PSTV afterschool opportunities for dates and times:&#10;https://www.philasd.org/pstv/afterschoolworkshops/" id="128" name="Google Shape;128;p24" title="PSTV DJ Explosion Workshop PROMO">
            <a:hlinkClick r:id="rId5"/>
          </p:cNvPr>
          <p:cNvPicPr preferRelativeResize="0"/>
          <p:nvPr/>
        </p:nvPicPr>
        <p:blipFill>
          <a:blip r:embed="rId6">
            <a:alphaModFix/>
          </a:blip>
          <a:stretch>
            <a:fillRect/>
          </a:stretch>
        </p:blipFill>
        <p:spPr>
          <a:xfrm>
            <a:off x="4745450" y="1844600"/>
            <a:ext cx="4398550" cy="32989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132" name="Shape 132"/>
        <p:cNvGrpSpPr/>
        <p:nvPr/>
      </p:nvGrpSpPr>
      <p:grpSpPr>
        <a:xfrm>
          <a:off x="0" y="0"/>
          <a:ext cx="0" cy="0"/>
          <a:chOff x="0" y="0"/>
          <a:chExt cx="0" cy="0"/>
        </a:xfrm>
      </p:grpSpPr>
      <p:pic>
        <p:nvPicPr>
          <p:cNvPr id="133" name="Google Shape;133;p25"/>
          <p:cNvPicPr preferRelativeResize="0"/>
          <p:nvPr/>
        </p:nvPicPr>
        <p:blipFill>
          <a:blip r:embed="rId3">
            <a:alphaModFix/>
          </a:blip>
          <a:stretch>
            <a:fillRect/>
          </a:stretch>
        </p:blipFill>
        <p:spPr>
          <a:xfrm>
            <a:off x="167600" y="0"/>
            <a:ext cx="8976398"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137" name="Shape 137"/>
        <p:cNvGrpSpPr/>
        <p:nvPr/>
      </p:nvGrpSpPr>
      <p:grpSpPr>
        <a:xfrm>
          <a:off x="0" y="0"/>
          <a:ext cx="0" cy="0"/>
          <a:chOff x="0" y="0"/>
          <a:chExt cx="0" cy="0"/>
        </a:xfrm>
      </p:grpSpPr>
      <p:sp>
        <p:nvSpPr>
          <p:cNvPr id="138" name="Google Shape;138;p26"/>
          <p:cNvSpPr txBox="1"/>
          <p:nvPr>
            <p:ph type="title"/>
          </p:nvPr>
        </p:nvSpPr>
        <p:spPr>
          <a:xfrm>
            <a:off x="2942100" y="168250"/>
            <a:ext cx="6201900" cy="673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500"/>
              <a:t>Thank you </a:t>
            </a:r>
            <a:endParaRPr sz="3500"/>
          </a:p>
        </p:txBody>
      </p:sp>
      <p:sp>
        <p:nvSpPr>
          <p:cNvPr id="139" name="Google Shape;139;p26"/>
          <p:cNvSpPr txBox="1"/>
          <p:nvPr>
            <p:ph idx="1" type="body"/>
          </p:nvPr>
        </p:nvSpPr>
        <p:spPr>
          <a:xfrm>
            <a:off x="2210475" y="1360675"/>
            <a:ext cx="8520600" cy="3099900"/>
          </a:xfrm>
          <a:prstGeom prst="rect">
            <a:avLst/>
          </a:prstGeom>
          <a:noFill/>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935"/>
              <a:buNone/>
            </a:pPr>
            <a:r>
              <a:rPr lang="en" sz="2430"/>
              <a:t>Shelley Wolfe</a:t>
            </a:r>
            <a:endParaRPr sz="2430"/>
          </a:p>
          <a:p>
            <a:pPr indent="0" lvl="0" marL="0" rtl="0" algn="ctr">
              <a:lnSpc>
                <a:spcPct val="95000"/>
              </a:lnSpc>
              <a:spcBef>
                <a:spcPts val="1200"/>
              </a:spcBef>
              <a:spcAft>
                <a:spcPts val="0"/>
              </a:spcAft>
              <a:buSzPts val="935"/>
              <a:buNone/>
            </a:pPr>
            <a:r>
              <a:rPr lang="en" sz="2430" u="sng">
                <a:solidFill>
                  <a:schemeClr val="hlink"/>
                </a:solidFill>
                <a:hlinkClick r:id="rId3"/>
              </a:rPr>
              <a:t>www.philasd.org/pstv</a:t>
            </a:r>
            <a:r>
              <a:rPr lang="en" sz="2430"/>
              <a:t> </a:t>
            </a:r>
            <a:endParaRPr sz="2430"/>
          </a:p>
          <a:p>
            <a:pPr indent="0" lvl="0" marL="0" rtl="0" algn="ctr">
              <a:lnSpc>
                <a:spcPct val="95000"/>
              </a:lnSpc>
              <a:spcBef>
                <a:spcPts val="1200"/>
              </a:spcBef>
              <a:spcAft>
                <a:spcPts val="0"/>
              </a:spcAft>
              <a:buSzPts val="935"/>
              <a:buNone/>
            </a:pPr>
            <a:r>
              <a:rPr lang="en" sz="2430"/>
              <a:t>&amp;</a:t>
            </a:r>
            <a:endParaRPr sz="2430"/>
          </a:p>
          <a:p>
            <a:pPr indent="0" lvl="0" marL="0" rtl="0" algn="ctr">
              <a:lnSpc>
                <a:spcPct val="95000"/>
              </a:lnSpc>
              <a:spcBef>
                <a:spcPts val="1200"/>
              </a:spcBef>
              <a:spcAft>
                <a:spcPts val="0"/>
              </a:spcAft>
              <a:buSzPts val="935"/>
              <a:buNone/>
            </a:pPr>
            <a:r>
              <a:rPr lang="en" sz="2430"/>
              <a:t>Toolboxent.com</a:t>
            </a:r>
            <a:endParaRPr sz="2430"/>
          </a:p>
          <a:p>
            <a:pPr indent="0" lvl="0" marL="0" rtl="0" algn="ctr">
              <a:lnSpc>
                <a:spcPct val="95000"/>
              </a:lnSpc>
              <a:spcBef>
                <a:spcPts val="1200"/>
              </a:spcBef>
              <a:spcAft>
                <a:spcPts val="0"/>
              </a:spcAft>
              <a:buSzPts val="935"/>
              <a:buNone/>
            </a:pPr>
            <a:r>
              <a:rPr lang="en" sz="2430"/>
              <a:t> </a:t>
            </a:r>
            <a:r>
              <a:rPr lang="en" sz="2302">
                <a:solidFill>
                  <a:srgbClr val="202124"/>
                </a:solidFill>
                <a:latin typeface="Roboto"/>
                <a:ea typeface="Roboto"/>
                <a:cs typeface="Roboto"/>
                <a:sym typeface="Roboto"/>
              </a:rPr>
              <a:t>(267) 560-7718</a:t>
            </a:r>
            <a:endParaRPr sz="2302">
              <a:solidFill>
                <a:srgbClr val="202124"/>
              </a:solidFill>
              <a:latin typeface="Roboto"/>
              <a:ea typeface="Roboto"/>
              <a:cs typeface="Roboto"/>
              <a:sym typeface="Roboto"/>
            </a:endParaRPr>
          </a:p>
          <a:p>
            <a:pPr indent="0" lvl="0" marL="0" rtl="0" algn="ctr">
              <a:lnSpc>
                <a:spcPct val="95000"/>
              </a:lnSpc>
              <a:spcBef>
                <a:spcPts val="1200"/>
              </a:spcBef>
              <a:spcAft>
                <a:spcPts val="0"/>
              </a:spcAft>
              <a:buSzPts val="935"/>
              <a:buNone/>
            </a:pPr>
            <a:r>
              <a:rPr lang="en" sz="2302" u="sng">
                <a:solidFill>
                  <a:schemeClr val="hlink"/>
                </a:solidFill>
                <a:latin typeface="Roboto"/>
                <a:ea typeface="Roboto"/>
                <a:cs typeface="Roboto"/>
                <a:sym typeface="Roboto"/>
                <a:hlinkClick r:id="rId4"/>
              </a:rPr>
              <a:t>toolboxent@gmail.com</a:t>
            </a:r>
            <a:endParaRPr sz="2302">
              <a:solidFill>
                <a:srgbClr val="202124"/>
              </a:solidFill>
              <a:latin typeface="Roboto"/>
              <a:ea typeface="Roboto"/>
              <a:cs typeface="Roboto"/>
              <a:sym typeface="Roboto"/>
            </a:endParaRPr>
          </a:p>
          <a:p>
            <a:pPr indent="0" lvl="0" marL="0" rtl="0" algn="l">
              <a:lnSpc>
                <a:spcPct val="95000"/>
              </a:lnSpc>
              <a:spcBef>
                <a:spcPts val="1200"/>
              </a:spcBef>
              <a:spcAft>
                <a:spcPts val="1200"/>
              </a:spcAft>
              <a:buSzPts val="935"/>
              <a:buNone/>
            </a:pPr>
            <a:r>
              <a:t/>
            </a:r>
            <a:endParaRPr sz="1402">
              <a:solidFill>
                <a:srgbClr val="202124"/>
              </a:solidFill>
              <a:latin typeface="Roboto"/>
              <a:ea typeface="Roboto"/>
              <a:cs typeface="Roboto"/>
              <a:sym typeface="Roboto"/>
            </a:endParaRPr>
          </a:p>
        </p:txBody>
      </p:sp>
      <p:pic>
        <p:nvPicPr>
          <p:cNvPr id="140" name="Google Shape;140;p26"/>
          <p:cNvPicPr preferRelativeResize="0"/>
          <p:nvPr/>
        </p:nvPicPr>
        <p:blipFill>
          <a:blip r:embed="rId5">
            <a:alphaModFix/>
          </a:blip>
          <a:stretch>
            <a:fillRect/>
          </a:stretch>
        </p:blipFill>
        <p:spPr>
          <a:xfrm>
            <a:off x="0" y="177450"/>
            <a:ext cx="4428150" cy="478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ctrTitle"/>
          </p:nvPr>
        </p:nvSpPr>
        <p:spPr>
          <a:xfrm>
            <a:off x="430800" y="9175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3200">
                <a:solidFill>
                  <a:srgbClr val="202124"/>
                </a:solidFill>
                <a:latin typeface="Arial"/>
                <a:ea typeface="Arial"/>
                <a:cs typeface="Arial"/>
                <a:sym typeface="Arial"/>
              </a:rPr>
              <a:t>ACM West Conference</a:t>
            </a:r>
            <a:endParaRPr b="1" sz="3200">
              <a:solidFill>
                <a:srgbClr val="202124"/>
              </a:solidFill>
              <a:latin typeface="Arial"/>
              <a:ea typeface="Arial"/>
              <a:cs typeface="Arial"/>
              <a:sym typeface="Arial"/>
            </a:endParaRPr>
          </a:p>
          <a:p>
            <a:pPr indent="0" lvl="0" marL="0" rtl="0" algn="ctr">
              <a:spcBef>
                <a:spcPts val="0"/>
              </a:spcBef>
              <a:spcAft>
                <a:spcPts val="0"/>
              </a:spcAft>
              <a:buNone/>
            </a:pPr>
            <a:r>
              <a:rPr b="1" lang="en" sz="3200">
                <a:solidFill>
                  <a:srgbClr val="202124"/>
                </a:solidFill>
                <a:latin typeface="Arial"/>
                <a:ea typeface="Arial"/>
                <a:cs typeface="Arial"/>
                <a:sym typeface="Arial"/>
              </a:rPr>
              <a:t>Expanding Your Training Curriculum and Services to Meet Community Needs</a:t>
            </a:r>
            <a:endParaRPr b="1" sz="7500">
              <a:latin typeface="Arial"/>
              <a:ea typeface="Arial"/>
              <a:cs typeface="Arial"/>
              <a:sym typeface="Arial"/>
            </a:endParaRPr>
          </a:p>
        </p:txBody>
      </p:sp>
      <p:sp>
        <p:nvSpPr>
          <p:cNvPr id="68" name="Google Shape;68;p14"/>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fontScale="55000" lnSpcReduction="20000"/>
          </a:bodyPr>
          <a:lstStyle/>
          <a:p>
            <a:pPr indent="0" lvl="0" marL="0" rtl="0" algn="ctr">
              <a:spcBef>
                <a:spcPts val="0"/>
              </a:spcBef>
              <a:spcAft>
                <a:spcPts val="0"/>
              </a:spcAft>
              <a:buNone/>
            </a:pPr>
            <a:r>
              <a:rPr lang="en"/>
              <a:t>Shelley Wolfe</a:t>
            </a:r>
            <a:endParaRPr/>
          </a:p>
          <a:p>
            <a:pPr indent="0" lvl="0" marL="0" rtl="0" algn="ctr">
              <a:spcBef>
                <a:spcPts val="0"/>
              </a:spcBef>
              <a:spcAft>
                <a:spcPts val="0"/>
              </a:spcAft>
              <a:buNone/>
            </a:pPr>
            <a:r>
              <a:rPr lang="en"/>
              <a:t>Executive Director PSTV</a:t>
            </a:r>
            <a:endParaRPr/>
          </a:p>
          <a:p>
            <a:pPr indent="0" lvl="0" marL="0" rtl="0" algn="ctr">
              <a:spcBef>
                <a:spcPts val="0"/>
              </a:spcBef>
              <a:spcAft>
                <a:spcPts val="0"/>
              </a:spcAft>
              <a:buNone/>
            </a:pPr>
            <a:r>
              <a:rPr lang="en"/>
              <a:t>The School District of Philadelphia</a:t>
            </a:r>
            <a:endParaRPr/>
          </a:p>
          <a:p>
            <a:pPr indent="0" lvl="0" marL="0" rtl="0" algn="ctr">
              <a:spcBef>
                <a:spcPts val="0"/>
              </a:spcBef>
              <a:spcAft>
                <a:spcPts val="0"/>
              </a:spcAft>
              <a:buNone/>
            </a:pPr>
            <a:r>
              <a:rPr lang="en"/>
              <a:t>CEO - Toolbox Entertainment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300"/>
              <a:t>Community</a:t>
            </a:r>
            <a:endParaRPr sz="4300"/>
          </a:p>
        </p:txBody>
      </p:sp>
      <p:pic>
        <p:nvPicPr>
          <p:cNvPr id="74" name="Google Shape;74;p15"/>
          <p:cNvPicPr preferRelativeResize="0"/>
          <p:nvPr/>
        </p:nvPicPr>
        <p:blipFill>
          <a:blip r:embed="rId3">
            <a:alphaModFix/>
          </a:blip>
          <a:stretch>
            <a:fillRect/>
          </a:stretch>
        </p:blipFill>
        <p:spPr>
          <a:xfrm>
            <a:off x="1949000" y="1195913"/>
            <a:ext cx="5488200" cy="3420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78"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1113574" y="0"/>
            <a:ext cx="6858026"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83"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1106075" y="63625"/>
            <a:ext cx="6931850" cy="5079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848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200"/>
              <a:t>How did you Shift </a:t>
            </a:r>
            <a:r>
              <a:rPr lang="en" sz="3200"/>
              <a:t>during</a:t>
            </a:r>
            <a:r>
              <a:rPr lang="en" sz="3200"/>
              <a:t> the last two years</a:t>
            </a:r>
            <a:endParaRPr sz="3200"/>
          </a:p>
        </p:txBody>
      </p:sp>
      <p:sp>
        <p:nvSpPr>
          <p:cNvPr id="90" name="Google Shape;90;p18"/>
          <p:cNvSpPr txBox="1"/>
          <p:nvPr>
            <p:ph idx="1" type="body"/>
          </p:nvPr>
        </p:nvSpPr>
        <p:spPr>
          <a:xfrm>
            <a:off x="224150" y="693250"/>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Arial"/>
                <a:ea typeface="Arial"/>
                <a:cs typeface="Arial"/>
                <a:sym typeface="Arial"/>
              </a:rPr>
              <a:t>Working remotely</a:t>
            </a:r>
            <a:endParaRPr b="1">
              <a:latin typeface="Arial"/>
              <a:ea typeface="Arial"/>
              <a:cs typeface="Arial"/>
              <a:sym typeface="Arial"/>
            </a:endParaRPr>
          </a:p>
          <a:p>
            <a:pPr indent="0" lvl="0" marL="0" rtl="0" algn="l">
              <a:spcBef>
                <a:spcPts val="1200"/>
              </a:spcBef>
              <a:spcAft>
                <a:spcPts val="0"/>
              </a:spcAft>
              <a:buNone/>
            </a:pPr>
            <a:r>
              <a:rPr b="1" lang="en">
                <a:latin typeface="Arial"/>
                <a:ea typeface="Arial"/>
                <a:cs typeface="Arial"/>
                <a:sym typeface="Arial"/>
              </a:rPr>
              <a:t>Were you prepared to support staff needs?</a:t>
            </a:r>
            <a:endParaRPr b="1">
              <a:latin typeface="Arial"/>
              <a:ea typeface="Arial"/>
              <a:cs typeface="Arial"/>
              <a:sym typeface="Arial"/>
            </a:endParaRPr>
          </a:p>
          <a:p>
            <a:pPr indent="0" lvl="0" marL="0" rtl="0" algn="l">
              <a:spcBef>
                <a:spcPts val="1200"/>
              </a:spcBef>
              <a:spcAft>
                <a:spcPts val="0"/>
              </a:spcAft>
              <a:buNone/>
            </a:pPr>
            <a:r>
              <a:rPr b="1" lang="en">
                <a:latin typeface="Arial"/>
                <a:ea typeface="Arial"/>
                <a:cs typeface="Arial"/>
                <a:sym typeface="Arial"/>
              </a:rPr>
              <a:t>How did you support your volunteers?</a:t>
            </a:r>
            <a:endParaRPr b="1">
              <a:latin typeface="Arial"/>
              <a:ea typeface="Arial"/>
              <a:cs typeface="Arial"/>
              <a:sym typeface="Arial"/>
            </a:endParaRPr>
          </a:p>
          <a:p>
            <a:pPr indent="0" lvl="0" marL="0" rtl="0" algn="l">
              <a:spcBef>
                <a:spcPts val="1200"/>
              </a:spcBef>
              <a:spcAft>
                <a:spcPts val="0"/>
              </a:spcAft>
              <a:buNone/>
            </a:pPr>
            <a:r>
              <a:rPr b="1" lang="en">
                <a:latin typeface="Arial"/>
                <a:ea typeface="Arial"/>
                <a:cs typeface="Arial"/>
                <a:sym typeface="Arial"/>
              </a:rPr>
              <a:t>How did you reach your community?</a:t>
            </a:r>
            <a:r>
              <a:rPr lang="en"/>
              <a:t> </a:t>
            </a:r>
            <a:endParaRPr/>
          </a:p>
          <a:p>
            <a:pPr indent="0" lvl="0" marL="0" rtl="0" algn="l">
              <a:spcBef>
                <a:spcPts val="120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4214156" y="2571750"/>
            <a:ext cx="4929844" cy="257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1329924" y="873750"/>
            <a:ext cx="5700325" cy="4269750"/>
          </a:xfrm>
          <a:prstGeom prst="rect">
            <a:avLst/>
          </a:prstGeom>
          <a:noFill/>
          <a:ln>
            <a:noFill/>
          </a:ln>
        </p:spPr>
      </p:pic>
      <p:sp>
        <p:nvSpPr>
          <p:cNvPr id="97" name="Google Shape;97;p19"/>
          <p:cNvSpPr txBox="1"/>
          <p:nvPr>
            <p:ph type="title"/>
          </p:nvPr>
        </p:nvSpPr>
        <p:spPr>
          <a:xfrm>
            <a:off x="239575" y="0"/>
            <a:ext cx="8520600" cy="73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300"/>
              <a:t>Community Voices</a:t>
            </a:r>
            <a:endParaRPr sz="4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101" name="Shape 101"/>
        <p:cNvGrpSpPr/>
        <p:nvPr/>
      </p:nvGrpSpPr>
      <p:grpSpPr>
        <a:xfrm>
          <a:off x="0" y="0"/>
          <a:ext cx="0" cy="0"/>
          <a:chOff x="0" y="0"/>
          <a:chExt cx="0" cy="0"/>
        </a:xfrm>
      </p:grpSpPr>
      <p:sp>
        <p:nvSpPr>
          <p:cNvPr id="102" name="Google Shape;102;p20"/>
          <p:cNvSpPr txBox="1"/>
          <p:nvPr>
            <p:ph type="title"/>
          </p:nvPr>
        </p:nvSpPr>
        <p:spPr>
          <a:xfrm>
            <a:off x="269275" y="5435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500"/>
              <a:t>Partnerships &amp; Collaboration</a:t>
            </a:r>
            <a:endParaRPr sz="3500"/>
          </a:p>
        </p:txBody>
      </p:sp>
      <p:pic>
        <p:nvPicPr>
          <p:cNvPr id="103" name="Google Shape;103;p20"/>
          <p:cNvPicPr preferRelativeResize="0"/>
          <p:nvPr/>
        </p:nvPicPr>
        <p:blipFill>
          <a:blip r:embed="rId3">
            <a:alphaModFix/>
          </a:blip>
          <a:stretch>
            <a:fillRect/>
          </a:stretch>
        </p:blipFill>
        <p:spPr>
          <a:xfrm>
            <a:off x="152400" y="706925"/>
            <a:ext cx="8839200" cy="2707005"/>
          </a:xfrm>
          <a:prstGeom prst="rect">
            <a:avLst/>
          </a:prstGeom>
          <a:noFill/>
          <a:ln>
            <a:noFill/>
          </a:ln>
        </p:spPr>
      </p:pic>
      <p:pic>
        <p:nvPicPr>
          <p:cNvPr id="104" name="Google Shape;104;p20"/>
          <p:cNvPicPr preferRelativeResize="0"/>
          <p:nvPr/>
        </p:nvPicPr>
        <p:blipFill>
          <a:blip r:embed="rId4">
            <a:alphaModFix/>
          </a:blip>
          <a:stretch>
            <a:fillRect/>
          </a:stretch>
        </p:blipFill>
        <p:spPr>
          <a:xfrm>
            <a:off x="3319013" y="3286638"/>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path path="circle">
            <a:fillToRect b="50%" l="50%" r="50%" t="50%"/>
          </a:path>
          <a:tileRect/>
        </a:gradFill>
      </p:bgPr>
    </p:bg>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Logic Model</a:t>
            </a:r>
            <a:endParaRPr/>
          </a:p>
        </p:txBody>
      </p:sp>
      <p:pic>
        <p:nvPicPr>
          <p:cNvPr id="110" name="Google Shape;110;p21"/>
          <p:cNvPicPr preferRelativeResize="0"/>
          <p:nvPr/>
        </p:nvPicPr>
        <p:blipFill>
          <a:blip r:embed="rId3">
            <a:alphaModFix/>
          </a:blip>
          <a:stretch>
            <a:fillRect/>
          </a:stretch>
        </p:blipFill>
        <p:spPr>
          <a:xfrm>
            <a:off x="68800" y="0"/>
            <a:ext cx="9006401" cy="5734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