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87" r:id="rId2"/>
    <p:sldId id="1612" r:id="rId3"/>
    <p:sldId id="1601" r:id="rId4"/>
    <p:sldId id="1602" r:id="rId5"/>
    <p:sldId id="1603" r:id="rId6"/>
    <p:sldId id="1613" r:id="rId7"/>
    <p:sldId id="1614" r:id="rId8"/>
    <p:sldId id="1565" r:id="rId9"/>
    <p:sldId id="1497" r:id="rId10"/>
    <p:sldId id="1566" r:id="rId11"/>
    <p:sldId id="1567" r:id="rId12"/>
    <p:sldId id="1606" r:id="rId13"/>
    <p:sldId id="1607" r:id="rId14"/>
    <p:sldId id="1608" r:id="rId15"/>
    <p:sldId id="1559"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39D"/>
    <a:srgbClr val="1C89CC"/>
    <a:srgbClr val="8AA0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95" autoAdjust="0"/>
  </p:normalViewPr>
  <p:slideViewPr>
    <p:cSldViewPr>
      <p:cViewPr varScale="1">
        <p:scale>
          <a:sx n="84" d="100"/>
          <a:sy n="84" d="100"/>
        </p:scale>
        <p:origin x="96" y="26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72"/>
    </p:cViewPr>
  </p:sorterViewPr>
  <p:notesViewPr>
    <p:cSldViewPr>
      <p:cViewPr varScale="1">
        <p:scale>
          <a:sx n="119" d="100"/>
          <a:sy n="119" d="100"/>
        </p:scale>
        <p:origin x="5010"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87ACA-2061-4DCD-8F7B-90102C4645B6}"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EF683BBF-79DA-48E4-9B5E-75DAB2B46F0C}">
      <dgm:prSet phldrT="[Text]"/>
      <dgm:spPr>
        <a:solidFill>
          <a:srgbClr val="C00000"/>
        </a:solidFill>
      </dgm:spPr>
      <dgm:t>
        <a:bodyPr/>
        <a:lstStyle/>
        <a:p>
          <a:pPr algn="l"/>
          <a:r>
            <a:rPr lang="en-US" dirty="0"/>
            <a:t>Talk to Partners/Lay Groundwork</a:t>
          </a:r>
        </a:p>
      </dgm:t>
    </dgm:pt>
    <dgm:pt modelId="{AD2692D6-B92F-491A-A5D7-E9300C208CD9}" type="parTrans" cxnId="{A3E72E2D-DBBB-46C2-968A-1E67D0064B12}">
      <dgm:prSet/>
      <dgm:spPr/>
      <dgm:t>
        <a:bodyPr/>
        <a:lstStyle/>
        <a:p>
          <a:endParaRPr lang="en-US"/>
        </a:p>
      </dgm:t>
    </dgm:pt>
    <dgm:pt modelId="{B473D0A1-B4EA-4E8F-9BDC-357481C70B7C}" type="sibTrans" cxnId="{A3E72E2D-DBBB-46C2-968A-1E67D0064B12}">
      <dgm:prSet/>
      <dgm:spPr/>
      <dgm:t>
        <a:bodyPr/>
        <a:lstStyle/>
        <a:p>
          <a:endParaRPr lang="en-US"/>
        </a:p>
      </dgm:t>
    </dgm:pt>
    <dgm:pt modelId="{5247CE4D-4342-4889-9DCE-996395CD1257}">
      <dgm:prSet phldrT="[Text]"/>
      <dgm:spPr>
        <a:solidFill>
          <a:srgbClr val="C00000"/>
        </a:solidFill>
      </dgm:spPr>
      <dgm:t>
        <a:bodyPr/>
        <a:lstStyle/>
        <a:p>
          <a:pPr algn="ctr"/>
          <a:r>
            <a:rPr lang="en-US" dirty="0"/>
            <a:t>Consult with Advocates</a:t>
          </a:r>
        </a:p>
      </dgm:t>
    </dgm:pt>
    <dgm:pt modelId="{DB0FB72A-D712-4177-A301-BAC6CBACAC1C}" type="parTrans" cxnId="{102F0C16-EAA2-4990-97DA-F488C9B10707}">
      <dgm:prSet/>
      <dgm:spPr/>
      <dgm:t>
        <a:bodyPr/>
        <a:lstStyle/>
        <a:p>
          <a:endParaRPr lang="en-US"/>
        </a:p>
      </dgm:t>
    </dgm:pt>
    <dgm:pt modelId="{EF402517-B006-43A3-AB9D-B69F345A76B5}" type="sibTrans" cxnId="{102F0C16-EAA2-4990-97DA-F488C9B10707}">
      <dgm:prSet/>
      <dgm:spPr/>
      <dgm:t>
        <a:bodyPr/>
        <a:lstStyle/>
        <a:p>
          <a:endParaRPr lang="en-US"/>
        </a:p>
      </dgm:t>
    </dgm:pt>
    <dgm:pt modelId="{BFEEE731-9456-4A0F-8F72-B2B1914FA664}">
      <dgm:prSet/>
      <dgm:spPr>
        <a:solidFill>
          <a:srgbClr val="C00000"/>
        </a:solidFill>
      </dgm:spPr>
      <dgm:t>
        <a:bodyPr/>
        <a:lstStyle/>
        <a:p>
          <a:pPr algn="ctr"/>
          <a:r>
            <a:rPr lang="en-US"/>
            <a:t>Decide on Legislation</a:t>
          </a:r>
          <a:endParaRPr lang="en-US" dirty="0"/>
        </a:p>
      </dgm:t>
    </dgm:pt>
    <dgm:pt modelId="{DCC82591-21F7-4158-A2B2-C9910CE548C5}" type="parTrans" cxnId="{BE935F5B-2CD6-40AB-A4C3-CF97336C9AA9}">
      <dgm:prSet/>
      <dgm:spPr/>
      <dgm:t>
        <a:bodyPr/>
        <a:lstStyle/>
        <a:p>
          <a:endParaRPr lang="en-US"/>
        </a:p>
      </dgm:t>
    </dgm:pt>
    <dgm:pt modelId="{E7910B1F-F16F-47B1-B1DC-DF38344A3C7A}" type="sibTrans" cxnId="{BE935F5B-2CD6-40AB-A4C3-CF97336C9AA9}">
      <dgm:prSet/>
      <dgm:spPr/>
      <dgm:t>
        <a:bodyPr/>
        <a:lstStyle/>
        <a:p>
          <a:endParaRPr lang="en-US"/>
        </a:p>
      </dgm:t>
    </dgm:pt>
    <dgm:pt modelId="{8CEE6452-FA69-4EB8-BB0D-5227BBC88747}">
      <dgm:prSet/>
      <dgm:spPr>
        <a:solidFill>
          <a:srgbClr val="C00000"/>
        </a:solidFill>
      </dgm:spPr>
      <dgm:t>
        <a:bodyPr/>
        <a:lstStyle/>
        <a:p>
          <a:r>
            <a:rPr lang="en-US" dirty="0"/>
            <a:t>Find authors and draft legislation – </a:t>
          </a:r>
        </a:p>
        <a:p>
          <a:endParaRPr lang="en-US" dirty="0"/>
        </a:p>
      </dgm:t>
    </dgm:pt>
    <dgm:pt modelId="{A2FBADA8-D37E-4A70-9EFC-0B64B9732D38}" type="parTrans" cxnId="{0FB67244-A9D0-4DA1-A369-CCF967C8A7BB}">
      <dgm:prSet/>
      <dgm:spPr/>
      <dgm:t>
        <a:bodyPr/>
        <a:lstStyle/>
        <a:p>
          <a:endParaRPr lang="en-US"/>
        </a:p>
      </dgm:t>
    </dgm:pt>
    <dgm:pt modelId="{CFF8B4FD-B732-4E08-B84E-1E5891AD1482}" type="sibTrans" cxnId="{0FB67244-A9D0-4DA1-A369-CCF967C8A7BB}">
      <dgm:prSet/>
      <dgm:spPr/>
      <dgm:t>
        <a:bodyPr/>
        <a:lstStyle/>
        <a:p>
          <a:endParaRPr lang="en-US"/>
        </a:p>
      </dgm:t>
    </dgm:pt>
    <dgm:pt modelId="{4799A381-6C8F-4D40-9F90-1A78EC8E8D01}">
      <dgm:prSet/>
      <dgm:spPr>
        <a:solidFill>
          <a:srgbClr val="C00000"/>
        </a:solidFill>
      </dgm:spPr>
      <dgm:t>
        <a:bodyPr/>
        <a:lstStyle/>
        <a:p>
          <a:r>
            <a:rPr lang="en-US" dirty="0"/>
            <a:t>Meet with Legislators, Partners, State Agencies, Opposition  </a:t>
          </a:r>
        </a:p>
      </dgm:t>
    </dgm:pt>
    <dgm:pt modelId="{AC685EC6-76F3-434A-943F-116F8A273174}" type="parTrans" cxnId="{F20D8BB9-10CB-4D7E-AF22-61FD08D96557}">
      <dgm:prSet/>
      <dgm:spPr/>
      <dgm:t>
        <a:bodyPr/>
        <a:lstStyle/>
        <a:p>
          <a:endParaRPr lang="en-US"/>
        </a:p>
      </dgm:t>
    </dgm:pt>
    <dgm:pt modelId="{879BC747-6B2A-4082-857A-4A8AA1D3EFA7}" type="sibTrans" cxnId="{F20D8BB9-10CB-4D7E-AF22-61FD08D96557}">
      <dgm:prSet/>
      <dgm:spPr/>
      <dgm:t>
        <a:bodyPr/>
        <a:lstStyle/>
        <a:p>
          <a:endParaRPr lang="en-US"/>
        </a:p>
      </dgm:t>
    </dgm:pt>
    <dgm:pt modelId="{4867403C-D6C8-4D57-806D-6CF024C908B3}">
      <dgm:prSet phldrT="[Text]"/>
      <dgm:spPr>
        <a:solidFill>
          <a:srgbClr val="C00000"/>
        </a:solidFill>
      </dgm:spPr>
      <dgm:t>
        <a:bodyPr/>
        <a:lstStyle/>
        <a:p>
          <a:pPr algn="ctr"/>
          <a:r>
            <a:rPr lang="en-US" dirty="0"/>
            <a:t>Study Legislative Options</a:t>
          </a:r>
        </a:p>
      </dgm:t>
    </dgm:pt>
    <dgm:pt modelId="{8C0383A1-3AA0-47BB-9117-58F8C46A93FE}" type="sibTrans" cxnId="{20D854CD-EB54-4173-8DA6-D026A5C26F59}">
      <dgm:prSet/>
      <dgm:spPr/>
      <dgm:t>
        <a:bodyPr/>
        <a:lstStyle/>
        <a:p>
          <a:endParaRPr lang="en-US"/>
        </a:p>
      </dgm:t>
    </dgm:pt>
    <dgm:pt modelId="{A11FD2D4-EFD8-4CC1-900A-F941DABC7CFE}" type="parTrans" cxnId="{20D854CD-EB54-4173-8DA6-D026A5C26F59}">
      <dgm:prSet/>
      <dgm:spPr/>
      <dgm:t>
        <a:bodyPr/>
        <a:lstStyle/>
        <a:p>
          <a:endParaRPr lang="en-US"/>
        </a:p>
      </dgm:t>
    </dgm:pt>
    <dgm:pt modelId="{9ED896E7-0797-4A89-9EE7-03E1B5ECA313}" type="pres">
      <dgm:prSet presAssocID="{ABB87ACA-2061-4DCD-8F7B-90102C4645B6}" presName="CompostProcess" presStyleCnt="0">
        <dgm:presLayoutVars>
          <dgm:dir/>
          <dgm:resizeHandles val="exact"/>
        </dgm:presLayoutVars>
      </dgm:prSet>
      <dgm:spPr/>
    </dgm:pt>
    <dgm:pt modelId="{9566E6C3-2BCE-4D9A-B211-DD1217948D6B}" type="pres">
      <dgm:prSet presAssocID="{ABB87ACA-2061-4DCD-8F7B-90102C4645B6}" presName="arrow" presStyleLbl="bgShp" presStyleIdx="0" presStyleCnt="1"/>
      <dgm:spPr/>
    </dgm:pt>
    <dgm:pt modelId="{3F9969F0-C529-4899-95C7-79178C2904DF}" type="pres">
      <dgm:prSet presAssocID="{ABB87ACA-2061-4DCD-8F7B-90102C4645B6}" presName="linearProcess" presStyleCnt="0"/>
      <dgm:spPr/>
    </dgm:pt>
    <dgm:pt modelId="{F5D36F9A-E407-4634-8A2F-3D8D94BBCE26}" type="pres">
      <dgm:prSet presAssocID="{EF683BBF-79DA-48E4-9B5E-75DAB2B46F0C}" presName="textNode" presStyleLbl="node1" presStyleIdx="0" presStyleCnt="6">
        <dgm:presLayoutVars>
          <dgm:bulletEnabled val="1"/>
        </dgm:presLayoutVars>
      </dgm:prSet>
      <dgm:spPr/>
    </dgm:pt>
    <dgm:pt modelId="{1C455A20-93D0-4CDE-90B2-26B4D9D1940B}" type="pres">
      <dgm:prSet presAssocID="{B473D0A1-B4EA-4E8F-9BDC-357481C70B7C}" presName="sibTrans" presStyleCnt="0"/>
      <dgm:spPr/>
    </dgm:pt>
    <dgm:pt modelId="{6FEC22B9-931D-48EF-B71A-1BE554B9A3DE}" type="pres">
      <dgm:prSet presAssocID="{4867403C-D6C8-4D57-806D-6CF024C908B3}" presName="textNode" presStyleLbl="node1" presStyleIdx="1" presStyleCnt="6">
        <dgm:presLayoutVars>
          <dgm:bulletEnabled val="1"/>
        </dgm:presLayoutVars>
      </dgm:prSet>
      <dgm:spPr/>
    </dgm:pt>
    <dgm:pt modelId="{A8101593-B049-467F-A714-6DEDAB50F331}" type="pres">
      <dgm:prSet presAssocID="{8C0383A1-3AA0-47BB-9117-58F8C46A93FE}" presName="sibTrans" presStyleCnt="0"/>
      <dgm:spPr/>
    </dgm:pt>
    <dgm:pt modelId="{1941844C-B84A-4B99-A1F6-0BEC24AA67BB}" type="pres">
      <dgm:prSet presAssocID="{5247CE4D-4342-4889-9DCE-996395CD1257}" presName="textNode" presStyleLbl="node1" presStyleIdx="2" presStyleCnt="6">
        <dgm:presLayoutVars>
          <dgm:bulletEnabled val="1"/>
        </dgm:presLayoutVars>
      </dgm:prSet>
      <dgm:spPr/>
    </dgm:pt>
    <dgm:pt modelId="{F127961F-2010-48A9-A524-896F3DAD6426}" type="pres">
      <dgm:prSet presAssocID="{EF402517-B006-43A3-AB9D-B69F345A76B5}" presName="sibTrans" presStyleCnt="0"/>
      <dgm:spPr/>
    </dgm:pt>
    <dgm:pt modelId="{973CD8E0-DE6D-443C-A43F-23D9DDE76CE9}" type="pres">
      <dgm:prSet presAssocID="{BFEEE731-9456-4A0F-8F72-B2B1914FA664}" presName="textNode" presStyleLbl="node1" presStyleIdx="3" presStyleCnt="6">
        <dgm:presLayoutVars>
          <dgm:bulletEnabled val="1"/>
        </dgm:presLayoutVars>
      </dgm:prSet>
      <dgm:spPr/>
    </dgm:pt>
    <dgm:pt modelId="{B1F3A642-AABF-4A64-8C7D-1EE5CE74C01A}" type="pres">
      <dgm:prSet presAssocID="{E7910B1F-F16F-47B1-B1DC-DF38344A3C7A}" presName="sibTrans" presStyleCnt="0"/>
      <dgm:spPr/>
    </dgm:pt>
    <dgm:pt modelId="{3D097680-6700-4662-97A2-4135E048A33F}" type="pres">
      <dgm:prSet presAssocID="{8CEE6452-FA69-4EB8-BB0D-5227BBC88747}" presName="textNode" presStyleLbl="node1" presStyleIdx="4" presStyleCnt="6">
        <dgm:presLayoutVars>
          <dgm:bulletEnabled val="1"/>
        </dgm:presLayoutVars>
      </dgm:prSet>
      <dgm:spPr/>
    </dgm:pt>
    <dgm:pt modelId="{2BAB5C59-EC13-4180-B964-A90A77332DE8}" type="pres">
      <dgm:prSet presAssocID="{CFF8B4FD-B732-4E08-B84E-1E5891AD1482}" presName="sibTrans" presStyleCnt="0"/>
      <dgm:spPr/>
    </dgm:pt>
    <dgm:pt modelId="{4D08A58C-D51E-4F0E-A059-3201037393E8}" type="pres">
      <dgm:prSet presAssocID="{4799A381-6C8F-4D40-9F90-1A78EC8E8D01}" presName="textNode" presStyleLbl="node1" presStyleIdx="5" presStyleCnt="6">
        <dgm:presLayoutVars>
          <dgm:bulletEnabled val="1"/>
        </dgm:presLayoutVars>
      </dgm:prSet>
      <dgm:spPr/>
    </dgm:pt>
  </dgm:ptLst>
  <dgm:cxnLst>
    <dgm:cxn modelId="{777AB70B-D362-4FBC-BCBC-60741B907855}" type="presOf" srcId="{BFEEE731-9456-4A0F-8F72-B2B1914FA664}" destId="{973CD8E0-DE6D-443C-A43F-23D9DDE76CE9}" srcOrd="0" destOrd="0" presId="urn:microsoft.com/office/officeart/2005/8/layout/hProcess9"/>
    <dgm:cxn modelId="{102F0C16-EAA2-4990-97DA-F488C9B10707}" srcId="{ABB87ACA-2061-4DCD-8F7B-90102C4645B6}" destId="{5247CE4D-4342-4889-9DCE-996395CD1257}" srcOrd="2" destOrd="0" parTransId="{DB0FB72A-D712-4177-A301-BAC6CBACAC1C}" sibTransId="{EF402517-B006-43A3-AB9D-B69F345A76B5}"/>
    <dgm:cxn modelId="{C28EE426-5941-4214-B222-41ED41C6FB8B}" type="presOf" srcId="{5247CE4D-4342-4889-9DCE-996395CD1257}" destId="{1941844C-B84A-4B99-A1F6-0BEC24AA67BB}" srcOrd="0" destOrd="0" presId="urn:microsoft.com/office/officeart/2005/8/layout/hProcess9"/>
    <dgm:cxn modelId="{A3E72E2D-DBBB-46C2-968A-1E67D0064B12}" srcId="{ABB87ACA-2061-4DCD-8F7B-90102C4645B6}" destId="{EF683BBF-79DA-48E4-9B5E-75DAB2B46F0C}" srcOrd="0" destOrd="0" parTransId="{AD2692D6-B92F-491A-A5D7-E9300C208CD9}" sibTransId="{B473D0A1-B4EA-4E8F-9BDC-357481C70B7C}"/>
    <dgm:cxn modelId="{E56A0139-767F-40EE-8726-457C4A66494B}" type="presOf" srcId="{ABB87ACA-2061-4DCD-8F7B-90102C4645B6}" destId="{9ED896E7-0797-4A89-9EE7-03E1B5ECA313}" srcOrd="0" destOrd="0" presId="urn:microsoft.com/office/officeart/2005/8/layout/hProcess9"/>
    <dgm:cxn modelId="{BE935F5B-2CD6-40AB-A4C3-CF97336C9AA9}" srcId="{ABB87ACA-2061-4DCD-8F7B-90102C4645B6}" destId="{BFEEE731-9456-4A0F-8F72-B2B1914FA664}" srcOrd="3" destOrd="0" parTransId="{DCC82591-21F7-4158-A2B2-C9910CE548C5}" sibTransId="{E7910B1F-F16F-47B1-B1DC-DF38344A3C7A}"/>
    <dgm:cxn modelId="{0FB67244-A9D0-4DA1-A369-CCF967C8A7BB}" srcId="{ABB87ACA-2061-4DCD-8F7B-90102C4645B6}" destId="{8CEE6452-FA69-4EB8-BB0D-5227BBC88747}" srcOrd="4" destOrd="0" parTransId="{A2FBADA8-D37E-4A70-9EFC-0B64B9732D38}" sibTransId="{CFF8B4FD-B732-4E08-B84E-1E5891AD1482}"/>
    <dgm:cxn modelId="{150C1955-9880-45CB-84E5-B6060ACFE6B2}" type="presOf" srcId="{4799A381-6C8F-4D40-9F90-1A78EC8E8D01}" destId="{4D08A58C-D51E-4F0E-A059-3201037393E8}" srcOrd="0" destOrd="0" presId="urn:microsoft.com/office/officeart/2005/8/layout/hProcess9"/>
    <dgm:cxn modelId="{B0029C8B-178D-4460-A6C7-C99383C2CB71}" type="presOf" srcId="{EF683BBF-79DA-48E4-9B5E-75DAB2B46F0C}" destId="{F5D36F9A-E407-4634-8A2F-3D8D94BBCE26}" srcOrd="0" destOrd="0" presId="urn:microsoft.com/office/officeart/2005/8/layout/hProcess9"/>
    <dgm:cxn modelId="{06EAA098-DE6C-4245-A7B6-F4E9F8C931BE}" type="presOf" srcId="{4867403C-D6C8-4D57-806D-6CF024C908B3}" destId="{6FEC22B9-931D-48EF-B71A-1BE554B9A3DE}" srcOrd="0" destOrd="0" presId="urn:microsoft.com/office/officeart/2005/8/layout/hProcess9"/>
    <dgm:cxn modelId="{898DAEB3-7CC2-4A3E-AD7F-D702B9720059}" type="presOf" srcId="{8CEE6452-FA69-4EB8-BB0D-5227BBC88747}" destId="{3D097680-6700-4662-97A2-4135E048A33F}" srcOrd="0" destOrd="0" presId="urn:microsoft.com/office/officeart/2005/8/layout/hProcess9"/>
    <dgm:cxn modelId="{F20D8BB9-10CB-4D7E-AF22-61FD08D96557}" srcId="{ABB87ACA-2061-4DCD-8F7B-90102C4645B6}" destId="{4799A381-6C8F-4D40-9F90-1A78EC8E8D01}" srcOrd="5" destOrd="0" parTransId="{AC685EC6-76F3-434A-943F-116F8A273174}" sibTransId="{879BC747-6B2A-4082-857A-4A8AA1D3EFA7}"/>
    <dgm:cxn modelId="{20D854CD-EB54-4173-8DA6-D026A5C26F59}" srcId="{ABB87ACA-2061-4DCD-8F7B-90102C4645B6}" destId="{4867403C-D6C8-4D57-806D-6CF024C908B3}" srcOrd="1" destOrd="0" parTransId="{A11FD2D4-EFD8-4CC1-900A-F941DABC7CFE}" sibTransId="{8C0383A1-3AA0-47BB-9117-58F8C46A93FE}"/>
    <dgm:cxn modelId="{E204C6E8-1B87-41EB-9947-365844F2FC12}" type="presParOf" srcId="{9ED896E7-0797-4A89-9EE7-03E1B5ECA313}" destId="{9566E6C3-2BCE-4D9A-B211-DD1217948D6B}" srcOrd="0" destOrd="0" presId="urn:microsoft.com/office/officeart/2005/8/layout/hProcess9"/>
    <dgm:cxn modelId="{12458958-A8ED-425D-BB5D-BC5555556086}" type="presParOf" srcId="{9ED896E7-0797-4A89-9EE7-03E1B5ECA313}" destId="{3F9969F0-C529-4899-95C7-79178C2904DF}" srcOrd="1" destOrd="0" presId="urn:microsoft.com/office/officeart/2005/8/layout/hProcess9"/>
    <dgm:cxn modelId="{1A80D961-F2FF-47E7-871D-54F737C0305C}" type="presParOf" srcId="{3F9969F0-C529-4899-95C7-79178C2904DF}" destId="{F5D36F9A-E407-4634-8A2F-3D8D94BBCE26}" srcOrd="0" destOrd="0" presId="urn:microsoft.com/office/officeart/2005/8/layout/hProcess9"/>
    <dgm:cxn modelId="{98BD1132-E456-44E0-A0EA-2BFD4E8C4535}" type="presParOf" srcId="{3F9969F0-C529-4899-95C7-79178C2904DF}" destId="{1C455A20-93D0-4CDE-90B2-26B4D9D1940B}" srcOrd="1" destOrd="0" presId="urn:microsoft.com/office/officeart/2005/8/layout/hProcess9"/>
    <dgm:cxn modelId="{BAA9FF9D-DFF1-49AD-BD20-47AE261D014F}" type="presParOf" srcId="{3F9969F0-C529-4899-95C7-79178C2904DF}" destId="{6FEC22B9-931D-48EF-B71A-1BE554B9A3DE}" srcOrd="2" destOrd="0" presId="urn:microsoft.com/office/officeart/2005/8/layout/hProcess9"/>
    <dgm:cxn modelId="{9420AC2C-26BA-462E-97B9-4D68828C7A9C}" type="presParOf" srcId="{3F9969F0-C529-4899-95C7-79178C2904DF}" destId="{A8101593-B049-467F-A714-6DEDAB50F331}" srcOrd="3" destOrd="0" presId="urn:microsoft.com/office/officeart/2005/8/layout/hProcess9"/>
    <dgm:cxn modelId="{54053B79-BE6B-4828-A969-A99F06EA4C93}" type="presParOf" srcId="{3F9969F0-C529-4899-95C7-79178C2904DF}" destId="{1941844C-B84A-4B99-A1F6-0BEC24AA67BB}" srcOrd="4" destOrd="0" presId="urn:microsoft.com/office/officeart/2005/8/layout/hProcess9"/>
    <dgm:cxn modelId="{F5B504EB-109A-40AB-8878-2C9446E78879}" type="presParOf" srcId="{3F9969F0-C529-4899-95C7-79178C2904DF}" destId="{F127961F-2010-48A9-A524-896F3DAD6426}" srcOrd="5" destOrd="0" presId="urn:microsoft.com/office/officeart/2005/8/layout/hProcess9"/>
    <dgm:cxn modelId="{7FB8A3CA-9ECD-4D04-913D-6201890C1709}" type="presParOf" srcId="{3F9969F0-C529-4899-95C7-79178C2904DF}" destId="{973CD8E0-DE6D-443C-A43F-23D9DDE76CE9}" srcOrd="6" destOrd="0" presId="urn:microsoft.com/office/officeart/2005/8/layout/hProcess9"/>
    <dgm:cxn modelId="{01CAEE4A-3415-448E-B96E-AC44B2F0110D}" type="presParOf" srcId="{3F9969F0-C529-4899-95C7-79178C2904DF}" destId="{B1F3A642-AABF-4A64-8C7D-1EE5CE74C01A}" srcOrd="7" destOrd="0" presId="urn:microsoft.com/office/officeart/2005/8/layout/hProcess9"/>
    <dgm:cxn modelId="{D6312BEB-98D2-4EB0-9C7F-7EC03CF0BD93}" type="presParOf" srcId="{3F9969F0-C529-4899-95C7-79178C2904DF}" destId="{3D097680-6700-4662-97A2-4135E048A33F}" srcOrd="8" destOrd="0" presId="urn:microsoft.com/office/officeart/2005/8/layout/hProcess9"/>
    <dgm:cxn modelId="{0C49FD80-71A7-472E-97FB-577EF7AAAD97}" type="presParOf" srcId="{3F9969F0-C529-4899-95C7-79178C2904DF}" destId="{2BAB5C59-EC13-4180-B964-A90A77332DE8}" srcOrd="9" destOrd="0" presId="urn:microsoft.com/office/officeart/2005/8/layout/hProcess9"/>
    <dgm:cxn modelId="{BD7179BA-8536-4049-921F-3D3C6F55A79D}" type="presParOf" srcId="{3F9969F0-C529-4899-95C7-79178C2904DF}" destId="{4D08A58C-D51E-4F0E-A059-3201037393E8}" srcOrd="10" destOrd="0" presId="urn:microsoft.com/office/officeart/2005/8/layout/hProcess9"/>
  </dgm:cxnLst>
  <dgm:bg>
    <a:solidFill>
      <a:srgbClr val="4E739D"/>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E6C3-2BCE-4D9A-B211-DD1217948D6B}">
      <dsp:nvSpPr>
        <dsp:cNvPr id="0" name=""/>
        <dsp:cNvSpPr/>
      </dsp:nvSpPr>
      <dsp:spPr>
        <a:xfrm>
          <a:off x="737234" y="0"/>
          <a:ext cx="8355330" cy="4931465"/>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36F9A-E407-4634-8A2F-3D8D94BBCE26}">
      <dsp:nvSpPr>
        <dsp:cNvPr id="0" name=""/>
        <dsp:cNvSpPr/>
      </dsp:nvSpPr>
      <dsp:spPr>
        <a:xfrm>
          <a:off x="2699" y="1479439"/>
          <a:ext cx="1571904" cy="197258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Talk to Partners/Lay Groundwork</a:t>
          </a:r>
        </a:p>
      </dsp:txBody>
      <dsp:txXfrm>
        <a:off x="79433" y="1556173"/>
        <a:ext cx="1418436" cy="1819118"/>
      </dsp:txXfrm>
    </dsp:sp>
    <dsp:sp modelId="{6FEC22B9-931D-48EF-B71A-1BE554B9A3DE}">
      <dsp:nvSpPr>
        <dsp:cNvPr id="0" name=""/>
        <dsp:cNvSpPr/>
      </dsp:nvSpPr>
      <dsp:spPr>
        <a:xfrm>
          <a:off x="1653199" y="1479439"/>
          <a:ext cx="1571904" cy="197258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Study Legislative Options</a:t>
          </a:r>
        </a:p>
      </dsp:txBody>
      <dsp:txXfrm>
        <a:off x="1729933" y="1556173"/>
        <a:ext cx="1418436" cy="1819118"/>
      </dsp:txXfrm>
    </dsp:sp>
    <dsp:sp modelId="{1941844C-B84A-4B99-A1F6-0BEC24AA67BB}">
      <dsp:nvSpPr>
        <dsp:cNvPr id="0" name=""/>
        <dsp:cNvSpPr/>
      </dsp:nvSpPr>
      <dsp:spPr>
        <a:xfrm>
          <a:off x="3303698" y="1479439"/>
          <a:ext cx="1571904" cy="197258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Consult with Advocates</a:t>
          </a:r>
        </a:p>
      </dsp:txBody>
      <dsp:txXfrm>
        <a:off x="3380432" y="1556173"/>
        <a:ext cx="1418436" cy="1819118"/>
      </dsp:txXfrm>
    </dsp:sp>
    <dsp:sp modelId="{973CD8E0-DE6D-443C-A43F-23D9DDE76CE9}">
      <dsp:nvSpPr>
        <dsp:cNvPr id="0" name=""/>
        <dsp:cNvSpPr/>
      </dsp:nvSpPr>
      <dsp:spPr>
        <a:xfrm>
          <a:off x="4954197" y="1479439"/>
          <a:ext cx="1571904" cy="197258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Decide on Legislation</a:t>
          </a:r>
          <a:endParaRPr lang="en-US" sz="1700" kern="1200" dirty="0"/>
        </a:p>
      </dsp:txBody>
      <dsp:txXfrm>
        <a:off x="5030931" y="1556173"/>
        <a:ext cx="1418436" cy="1819118"/>
      </dsp:txXfrm>
    </dsp:sp>
    <dsp:sp modelId="{3D097680-6700-4662-97A2-4135E048A33F}">
      <dsp:nvSpPr>
        <dsp:cNvPr id="0" name=""/>
        <dsp:cNvSpPr/>
      </dsp:nvSpPr>
      <dsp:spPr>
        <a:xfrm>
          <a:off x="6604696" y="1479439"/>
          <a:ext cx="1571904" cy="197258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Find authors and draft legislation – </a:t>
          </a:r>
        </a:p>
        <a:p>
          <a:pPr marL="0" lvl="0" indent="0" algn="ctr" defTabSz="755650">
            <a:lnSpc>
              <a:spcPct val="90000"/>
            </a:lnSpc>
            <a:spcBef>
              <a:spcPct val="0"/>
            </a:spcBef>
            <a:spcAft>
              <a:spcPct val="35000"/>
            </a:spcAft>
            <a:buNone/>
          </a:pPr>
          <a:endParaRPr lang="en-US" sz="1700" kern="1200" dirty="0"/>
        </a:p>
      </dsp:txBody>
      <dsp:txXfrm>
        <a:off x="6681430" y="1556173"/>
        <a:ext cx="1418436" cy="1819118"/>
      </dsp:txXfrm>
    </dsp:sp>
    <dsp:sp modelId="{4D08A58C-D51E-4F0E-A059-3201037393E8}">
      <dsp:nvSpPr>
        <dsp:cNvPr id="0" name=""/>
        <dsp:cNvSpPr/>
      </dsp:nvSpPr>
      <dsp:spPr>
        <a:xfrm>
          <a:off x="8255196" y="1479439"/>
          <a:ext cx="1571904" cy="1972586"/>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Meet with Legislators, Partners, State Agencies, Opposition  </a:t>
          </a:r>
        </a:p>
      </dsp:txBody>
      <dsp:txXfrm>
        <a:off x="8331930" y="1556173"/>
        <a:ext cx="1418436" cy="181911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77" tIns="46189" rIns="92377" bIns="46189" rtlCol="0"/>
          <a:lstStyle>
            <a:lvl1pPr algn="l">
              <a:defRPr sz="11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377" tIns="46189" rIns="92377" bIns="46189" rtlCol="0"/>
          <a:lstStyle>
            <a:lvl1pPr algn="r">
              <a:defRPr sz="1100"/>
            </a:lvl1pPr>
          </a:lstStyle>
          <a:p>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2377" tIns="46189" rIns="92377" bIns="46189" rtlCol="0" anchor="b"/>
          <a:lstStyle>
            <a:lvl1pPr algn="l">
              <a:defRPr sz="1100"/>
            </a:lvl1pPr>
          </a:lstStyle>
          <a:p>
            <a:r>
              <a:rPr lang="en-US" dirty="0"/>
              <a:t>Bradley Werner, LLC</a:t>
            </a:r>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2377" tIns="46189" rIns="92377" bIns="46189" rtlCol="0" anchor="b"/>
          <a:lstStyle>
            <a:lvl1pPr algn="r">
              <a:defRPr sz="1100"/>
            </a:lvl1pPr>
          </a:lstStyle>
          <a:p>
            <a:fld id="{8D3CD7E3-47ED-43B3-BB4D-18BD1D1D17EA}" type="slidenum">
              <a:rPr lang="en-US" smtClean="0"/>
              <a:t>‹#›</a:t>
            </a:fld>
            <a:endParaRPr lang="en-US"/>
          </a:p>
        </p:txBody>
      </p:sp>
      <p:pic>
        <p:nvPicPr>
          <p:cNvPr id="7" name="Picture 6">
            <a:extLst>
              <a:ext uri="{FF2B5EF4-FFF2-40B4-BE49-F238E27FC236}">
                <a16:creationId xmlns:a16="http://schemas.microsoft.com/office/drawing/2014/main" id="{F52AD974-B022-010E-B3C1-8C72B7D368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048001" y="12059"/>
            <a:ext cx="968871" cy="919940"/>
          </a:xfrm>
          <a:prstGeom prst="rect">
            <a:avLst/>
          </a:prstGeom>
        </p:spPr>
      </p:pic>
    </p:spTree>
    <p:extLst>
      <p:ext uri="{BB962C8B-B14F-4D97-AF65-F5344CB8AC3E}">
        <p14:creationId xmlns:p14="http://schemas.microsoft.com/office/powerpoint/2010/main" val="3040082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377" tIns="46189" rIns="92377" bIns="46189" rtlCol="0"/>
          <a:lstStyle>
            <a:lvl1pPr algn="l">
              <a:defRPr sz="11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377" tIns="46189" rIns="92377" bIns="46189" rtlCol="0"/>
          <a:lstStyle>
            <a:lvl1pPr algn="r">
              <a:defRPr sz="1100"/>
            </a:lvl1pPr>
          </a:lstStyle>
          <a:p>
            <a:fld id="{D96CBCB2-DE8A-4B46-BE0E-8D70F640F24A}" type="datetimeFigureOut">
              <a:rPr lang="en-US" smtClean="0"/>
              <a:t>3/4/2025</a:t>
            </a:fld>
            <a:endParaRPr lang="en-US"/>
          </a:p>
        </p:txBody>
      </p:sp>
      <p:sp>
        <p:nvSpPr>
          <p:cNvPr id="4" name="Slide Image Placeholder 3"/>
          <p:cNvSpPr>
            <a:spLocks noGrp="1" noRot="1" noChangeAspect="1"/>
          </p:cNvSpPr>
          <p:nvPr>
            <p:ph type="sldImg" idx="2"/>
          </p:nvPr>
        </p:nvSpPr>
        <p:spPr>
          <a:xfrm>
            <a:off x="404813" y="695325"/>
            <a:ext cx="6200775" cy="3487738"/>
          </a:xfrm>
          <a:prstGeom prst="rect">
            <a:avLst/>
          </a:prstGeom>
          <a:noFill/>
          <a:ln w="12700">
            <a:solidFill>
              <a:prstClr val="black"/>
            </a:solidFill>
          </a:ln>
        </p:spPr>
        <p:txBody>
          <a:bodyPr vert="horz" lIns="92377" tIns="46189" rIns="92377" bIns="461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377" tIns="46189" rIns="92377" bIns="461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2377" tIns="46189" rIns="92377" bIns="46189"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2377" tIns="46189" rIns="92377" bIns="46189" rtlCol="0" anchor="b"/>
          <a:lstStyle>
            <a:lvl1pPr algn="r">
              <a:defRPr sz="1100"/>
            </a:lvl1pPr>
          </a:lstStyle>
          <a:p>
            <a:fld id="{8BC1135B-B6BF-436E-97E0-F47DCA9ECB56}" type="slidenum">
              <a:rPr lang="en-US" smtClean="0"/>
              <a:t>‹#›</a:t>
            </a:fld>
            <a:endParaRPr lang="en-US"/>
          </a:p>
        </p:txBody>
      </p:sp>
    </p:spTree>
    <p:extLst>
      <p:ext uri="{BB962C8B-B14F-4D97-AF65-F5344CB8AC3E}">
        <p14:creationId xmlns:p14="http://schemas.microsoft.com/office/powerpoint/2010/main" val="80235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96773D-477A-46BC-9492-DD3F312325B1}" type="slidenum">
              <a:rPr lang="en-US" smtClean="0">
                <a:solidFill>
                  <a:srgbClr val="000000"/>
                </a:solidFill>
                <a:latin typeface="Arial" charset="0"/>
              </a:rPr>
              <a:pPr fontAlgn="base">
                <a:spcBef>
                  <a:spcPct val="0"/>
                </a:spcBef>
                <a:spcAft>
                  <a:spcPct val="0"/>
                </a:spcAft>
              </a:pPr>
              <a:t>1</a:t>
            </a:fld>
            <a:endParaRPr lang="en-US">
              <a:solidFill>
                <a:srgbClr val="000000"/>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userDrawn="1"/>
        </p:nvSpPr>
        <p:spPr bwMode="auto">
          <a:xfrm>
            <a:off x="3149600" y="0"/>
            <a:ext cx="0" cy="6858000"/>
          </a:xfrm>
          <a:prstGeom prst="line">
            <a:avLst/>
          </a:prstGeom>
          <a:noFill/>
          <a:ln w="57150">
            <a:solidFill>
              <a:srgbClr val="465A8C"/>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6" name="Line 9"/>
          <p:cNvSpPr>
            <a:spLocks noChangeShapeType="1"/>
          </p:cNvSpPr>
          <p:nvPr userDrawn="1"/>
        </p:nvSpPr>
        <p:spPr bwMode="auto">
          <a:xfrm>
            <a:off x="0" y="0"/>
            <a:ext cx="12192000" cy="0"/>
          </a:xfrm>
          <a:prstGeom prst="line">
            <a:avLst/>
          </a:prstGeom>
          <a:noFill/>
          <a:ln w="254000">
            <a:solidFill>
              <a:srgbClr val="465A8C"/>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5122" name="Rectangle 2"/>
          <p:cNvSpPr>
            <a:spLocks noGrp="1" noChangeArrowheads="1"/>
          </p:cNvSpPr>
          <p:nvPr>
            <p:ph type="ctrTitle"/>
          </p:nvPr>
        </p:nvSpPr>
        <p:spPr>
          <a:xfrm>
            <a:off x="3759200" y="2130426"/>
            <a:ext cx="7518400" cy="1470025"/>
          </a:xfrm>
        </p:spPr>
        <p:txBody>
          <a:bodyPr/>
          <a:lstStyle>
            <a:lvl1pPr>
              <a:defRPr>
                <a:solidFill>
                  <a:srgbClr val="00265F"/>
                </a:solidFill>
              </a:defRPr>
            </a:lvl1pPr>
          </a:lstStyle>
          <a:p>
            <a:r>
              <a:rPr lang="en-US"/>
              <a:t>Click to edit Master title style</a:t>
            </a:r>
          </a:p>
        </p:txBody>
      </p:sp>
      <p:sp>
        <p:nvSpPr>
          <p:cNvPr id="5123" name="Rectangle 3"/>
          <p:cNvSpPr>
            <a:spLocks noGrp="1" noChangeArrowheads="1"/>
          </p:cNvSpPr>
          <p:nvPr>
            <p:ph type="subTitle" idx="1"/>
          </p:nvPr>
        </p:nvSpPr>
        <p:spPr>
          <a:xfrm>
            <a:off x="5892800" y="3962400"/>
            <a:ext cx="5994400" cy="1752600"/>
          </a:xfrm>
        </p:spPr>
        <p:txBody>
          <a:bodyPr/>
          <a:lstStyle>
            <a:lvl1pPr marL="0" indent="0" algn="r">
              <a:buFont typeface="Wingdings" pitchFamily="2" charset="2"/>
              <a:buNone/>
              <a:defRPr sz="2400"/>
            </a:lvl1pPr>
          </a:lstStyle>
          <a:p>
            <a:r>
              <a:rPr lang="en-US"/>
              <a:t>Click to edit Master subtitle style</a:t>
            </a:r>
          </a:p>
        </p:txBody>
      </p:sp>
      <p:pic>
        <p:nvPicPr>
          <p:cNvPr id="3" name="Picture 2">
            <a:extLst>
              <a:ext uri="{FF2B5EF4-FFF2-40B4-BE49-F238E27FC236}">
                <a16:creationId xmlns:a16="http://schemas.microsoft.com/office/drawing/2014/main" id="{A7DDD0BE-5869-6137-0BC0-89834CBA64B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52799" y="2286000"/>
            <a:ext cx="2372845" cy="2253011"/>
          </a:xfrm>
          <a:prstGeom prst="rect">
            <a:avLst/>
          </a:prstGeom>
        </p:spPr>
      </p:pic>
    </p:spTree>
    <p:extLst>
      <p:ext uri="{BB962C8B-B14F-4D97-AF65-F5344CB8AC3E}">
        <p14:creationId xmlns:p14="http://schemas.microsoft.com/office/powerpoint/2010/main" val="2895594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57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264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22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1"/>
        <p:cNvGrpSpPr/>
        <p:nvPr/>
      </p:nvGrpSpPr>
      <p:grpSpPr>
        <a:xfrm>
          <a:off x="0" y="0"/>
          <a:ext cx="0" cy="0"/>
          <a:chOff x="0" y="0"/>
          <a:chExt cx="0" cy="0"/>
        </a:xfrm>
      </p:grpSpPr>
      <p:cxnSp>
        <p:nvCxnSpPr>
          <p:cNvPr id="22" name="Shape 22"/>
          <p:cNvCxnSpPr/>
          <p:nvPr/>
        </p:nvCxnSpPr>
        <p:spPr>
          <a:xfrm>
            <a:off x="3303632" y="554200"/>
            <a:ext cx="8325600" cy="0"/>
          </a:xfrm>
          <a:prstGeom prst="straightConnector1">
            <a:avLst/>
          </a:prstGeom>
          <a:noFill/>
          <a:ln w="38100" cap="flat" cmpd="sng">
            <a:solidFill>
              <a:schemeClr val="dk2"/>
            </a:solidFill>
            <a:prstDash val="solid"/>
            <a:round/>
            <a:headEnd type="none" w="med" len="med"/>
            <a:tailEnd type="none" w="med" len="med"/>
          </a:ln>
        </p:spPr>
      </p:cxnSp>
      <p:cxnSp>
        <p:nvCxnSpPr>
          <p:cNvPr id="23" name="Shape 23"/>
          <p:cNvCxnSpPr/>
          <p:nvPr/>
        </p:nvCxnSpPr>
        <p:spPr>
          <a:xfrm>
            <a:off x="3303632" y="6320000"/>
            <a:ext cx="8325600" cy="0"/>
          </a:xfrm>
          <a:prstGeom prst="straightConnector1">
            <a:avLst/>
          </a:prstGeom>
          <a:noFill/>
          <a:ln w="19050" cap="flat" cmpd="sng">
            <a:solidFill>
              <a:schemeClr val="dk2"/>
            </a:solidFill>
            <a:prstDash val="solid"/>
            <a:round/>
            <a:headEnd type="none" w="med" len="med"/>
            <a:tailEnd type="none" w="med" len="med"/>
          </a:ln>
        </p:spPr>
      </p:cxnSp>
      <p:cxnSp>
        <p:nvCxnSpPr>
          <p:cNvPr id="24" name="Shape 24"/>
          <p:cNvCxnSpPr/>
          <p:nvPr/>
        </p:nvCxnSpPr>
        <p:spPr>
          <a:xfrm>
            <a:off x="566931" y="554200"/>
            <a:ext cx="244400" cy="0"/>
          </a:xfrm>
          <a:prstGeom prst="straightConnector1">
            <a:avLst/>
          </a:prstGeom>
          <a:noFill/>
          <a:ln w="19050" cap="flat" cmpd="sng">
            <a:solidFill>
              <a:schemeClr val="dk2"/>
            </a:solidFill>
            <a:prstDash val="solid"/>
            <a:round/>
            <a:headEnd type="none" w="med" len="med"/>
            <a:tailEnd type="none" w="med" len="med"/>
          </a:ln>
        </p:spPr>
      </p:cxnSp>
      <p:sp>
        <p:nvSpPr>
          <p:cNvPr id="25" name="Shape 25"/>
          <p:cNvSpPr txBox="1">
            <a:spLocks noGrp="1"/>
          </p:cNvSpPr>
          <p:nvPr>
            <p:ph type="title"/>
          </p:nvPr>
        </p:nvSpPr>
        <p:spPr>
          <a:xfrm>
            <a:off x="3200333" y="767933"/>
            <a:ext cx="8428800" cy="847200"/>
          </a:xfrm>
          <a:prstGeom prst="rect">
            <a:avLst/>
          </a:prstGeom>
        </p:spPr>
        <p:txBody>
          <a:bodyPr wrap="square"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213483" y="2127701"/>
            <a:ext cx="8428800" cy="4003199"/>
          </a:xfrm>
          <a:prstGeom prst="rect">
            <a:avLst/>
          </a:prstGeom>
        </p:spPr>
        <p:txBody>
          <a:bodyPr wrap="square" lIns="121897" tIns="121897" rIns="121897" bIns="121897"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330665" y="6251677"/>
            <a:ext cx="731600" cy="524800"/>
          </a:xfrm>
          <a:prstGeom prst="rect">
            <a:avLst/>
          </a:prstGeom>
        </p:spPr>
        <p:txBody>
          <a:bodyPr wrap="square" lIns="121897" tIns="121897" rIns="121897" bIns="121897"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2590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44"/>
        <p:cNvGrpSpPr/>
        <p:nvPr/>
      </p:nvGrpSpPr>
      <p:grpSpPr>
        <a:xfrm>
          <a:off x="0" y="0"/>
          <a:ext cx="0" cy="0"/>
          <a:chOff x="0" y="0"/>
          <a:chExt cx="0" cy="0"/>
        </a:xfrm>
      </p:grpSpPr>
      <p:cxnSp>
        <p:nvCxnSpPr>
          <p:cNvPr id="45" name="Shape 45"/>
          <p:cNvCxnSpPr/>
          <p:nvPr/>
        </p:nvCxnSpPr>
        <p:spPr>
          <a:xfrm>
            <a:off x="566931" y="554200"/>
            <a:ext cx="244400" cy="0"/>
          </a:xfrm>
          <a:prstGeom prst="straightConnector1">
            <a:avLst/>
          </a:prstGeom>
          <a:noFill/>
          <a:ln w="19050" cap="flat" cmpd="sng">
            <a:solidFill>
              <a:schemeClr val="lt1"/>
            </a:solidFill>
            <a:prstDash val="solid"/>
            <a:round/>
            <a:headEnd type="none" w="med" len="med"/>
            <a:tailEnd type="none" w="med" len="med"/>
          </a:ln>
        </p:spPr>
      </p:cxnSp>
      <p:sp>
        <p:nvSpPr>
          <p:cNvPr id="46" name="Shape 46"/>
          <p:cNvSpPr txBox="1">
            <a:spLocks noGrp="1"/>
          </p:cNvSpPr>
          <p:nvPr>
            <p:ph type="title"/>
          </p:nvPr>
        </p:nvSpPr>
        <p:spPr>
          <a:xfrm>
            <a:off x="377471" y="949520"/>
            <a:ext cx="8325600" cy="5114000"/>
          </a:xfrm>
          <a:prstGeom prst="rect">
            <a:avLst/>
          </a:prstGeom>
        </p:spPr>
        <p:txBody>
          <a:bodyPr wrap="square" lIns="121897" tIns="121897" rIns="121897" bIns="121897" anchor="ctr" anchorCtr="0"/>
          <a:lstStyle>
            <a:lvl1pPr lvl="0">
              <a:spcBef>
                <a:spcPts val="0"/>
              </a:spcBef>
              <a:buClr>
                <a:schemeClr val="lt1"/>
              </a:buClr>
              <a:buSzPct val="100000"/>
              <a:defRPr sz="6400">
                <a:solidFill>
                  <a:schemeClr val="lt1"/>
                </a:solidFill>
              </a:defRPr>
            </a:lvl1pPr>
            <a:lvl2pPr lvl="1">
              <a:spcBef>
                <a:spcPts val="0"/>
              </a:spcBef>
              <a:buClr>
                <a:schemeClr val="lt1"/>
              </a:buClr>
              <a:buSzPct val="100000"/>
              <a:defRPr sz="6400">
                <a:solidFill>
                  <a:schemeClr val="lt1"/>
                </a:solidFill>
              </a:defRPr>
            </a:lvl2pPr>
            <a:lvl3pPr lvl="2">
              <a:spcBef>
                <a:spcPts val="0"/>
              </a:spcBef>
              <a:buClr>
                <a:schemeClr val="lt1"/>
              </a:buClr>
              <a:buSzPct val="100000"/>
              <a:defRPr sz="6400">
                <a:solidFill>
                  <a:schemeClr val="lt1"/>
                </a:solidFill>
              </a:defRPr>
            </a:lvl3pPr>
            <a:lvl4pPr lvl="3">
              <a:spcBef>
                <a:spcPts val="0"/>
              </a:spcBef>
              <a:buClr>
                <a:schemeClr val="lt1"/>
              </a:buClr>
              <a:buSzPct val="100000"/>
              <a:defRPr sz="6400">
                <a:solidFill>
                  <a:schemeClr val="lt1"/>
                </a:solidFill>
              </a:defRPr>
            </a:lvl4pPr>
            <a:lvl5pPr lvl="4">
              <a:spcBef>
                <a:spcPts val="0"/>
              </a:spcBef>
              <a:buClr>
                <a:schemeClr val="lt1"/>
              </a:buClr>
              <a:buSzPct val="100000"/>
              <a:defRPr sz="6400">
                <a:solidFill>
                  <a:schemeClr val="lt1"/>
                </a:solidFill>
              </a:defRPr>
            </a:lvl5pPr>
            <a:lvl6pPr lvl="5">
              <a:spcBef>
                <a:spcPts val="0"/>
              </a:spcBef>
              <a:buClr>
                <a:schemeClr val="lt1"/>
              </a:buClr>
              <a:buSzPct val="100000"/>
              <a:defRPr sz="6400">
                <a:solidFill>
                  <a:schemeClr val="lt1"/>
                </a:solidFill>
              </a:defRPr>
            </a:lvl6pPr>
            <a:lvl7pPr lvl="6">
              <a:spcBef>
                <a:spcPts val="0"/>
              </a:spcBef>
              <a:buClr>
                <a:schemeClr val="lt1"/>
              </a:buClr>
              <a:buSzPct val="100000"/>
              <a:defRPr sz="6400">
                <a:solidFill>
                  <a:schemeClr val="lt1"/>
                </a:solidFill>
              </a:defRPr>
            </a:lvl7pPr>
            <a:lvl8pPr lvl="7">
              <a:spcBef>
                <a:spcPts val="0"/>
              </a:spcBef>
              <a:buClr>
                <a:schemeClr val="lt1"/>
              </a:buClr>
              <a:buSzPct val="100000"/>
              <a:defRPr sz="6400">
                <a:solidFill>
                  <a:schemeClr val="lt1"/>
                </a:solidFill>
              </a:defRPr>
            </a:lvl8pPr>
            <a:lvl9pPr lvl="8">
              <a:spcBef>
                <a:spcPts val="0"/>
              </a:spcBef>
              <a:buClr>
                <a:schemeClr val="lt1"/>
              </a:buClr>
              <a:buSzPct val="100000"/>
              <a:defRPr sz="6400">
                <a:solidFill>
                  <a:schemeClr val="lt1"/>
                </a:solidFill>
              </a:defRPr>
            </a:lvl9pPr>
          </a:lstStyle>
          <a:p>
            <a:endParaRPr/>
          </a:p>
        </p:txBody>
      </p:sp>
      <p:sp>
        <p:nvSpPr>
          <p:cNvPr id="47" name="Shape 47"/>
          <p:cNvSpPr txBox="1">
            <a:spLocks noGrp="1"/>
          </p:cNvSpPr>
          <p:nvPr>
            <p:ph type="sldNum" idx="12"/>
          </p:nvPr>
        </p:nvSpPr>
        <p:spPr>
          <a:xfrm>
            <a:off x="11330665" y="6251677"/>
            <a:ext cx="731600" cy="524800"/>
          </a:xfrm>
          <a:prstGeom prst="rect">
            <a:avLst/>
          </a:prstGeom>
        </p:spPr>
        <p:txBody>
          <a:bodyPr wrap="square" lIns="121897" tIns="121897" rIns="121897" bIns="121897" anchor="ctr" anchorCtr="0">
            <a:noAutofit/>
          </a:bodyPr>
          <a:lstStyle/>
          <a:p>
            <a:fld id="{00000000-1234-1234-1234-123412341234}" type="slidenum">
              <a:rPr lang="en" smtClean="0">
                <a:solidFill>
                  <a:schemeClr val="lt1"/>
                </a:solidFill>
              </a:rPr>
              <a:pPr/>
              <a:t>‹#›</a:t>
            </a:fld>
            <a:endParaRPr lang="en">
              <a:solidFill>
                <a:schemeClr val="lt1"/>
              </a:solidFill>
            </a:endParaRPr>
          </a:p>
        </p:txBody>
      </p:sp>
    </p:spTree>
    <p:extLst>
      <p:ext uri="{BB962C8B-B14F-4D97-AF65-F5344CB8AC3E}">
        <p14:creationId xmlns:p14="http://schemas.microsoft.com/office/powerpoint/2010/main" val="4137655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06400" y="304800"/>
            <a:ext cx="11379200" cy="5562600"/>
          </a:xfrm>
          <a:prstGeom prst="rect">
            <a:avLst/>
          </a:prstGeo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9803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06400" y="304800"/>
            <a:ext cx="11379200" cy="5562600"/>
          </a:xfrm>
          <a:prstGeom prst="rect">
            <a:avLst/>
          </a:prstGeo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558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406400" y="304800"/>
            <a:ext cx="11379200" cy="5562600"/>
          </a:xfrm>
          <a:prstGeom prst="rect">
            <a:avLst/>
          </a:prstGeom>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0764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a:extLst>
              <a:ext uri="{FF2B5EF4-FFF2-40B4-BE49-F238E27FC236}">
                <a16:creationId xmlns:a16="http://schemas.microsoft.com/office/drawing/2014/main" id="{87B3D561-234F-282E-B096-8D79AB8A15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917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50145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82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14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8282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36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531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4449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320800" y="1371600"/>
            <a:ext cx="10261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9" name="Line 7"/>
          <p:cNvSpPr>
            <a:spLocks noChangeShapeType="1"/>
          </p:cNvSpPr>
          <p:nvPr userDrawn="1"/>
        </p:nvSpPr>
        <p:spPr bwMode="auto">
          <a:xfrm>
            <a:off x="0" y="0"/>
            <a:ext cx="12192000" cy="0"/>
          </a:xfrm>
          <a:prstGeom prst="line">
            <a:avLst/>
          </a:prstGeom>
          <a:noFill/>
          <a:ln w="254000">
            <a:solidFill>
              <a:srgbClr val="465A8C"/>
            </a:solidFill>
            <a:round/>
            <a:headEnd/>
            <a:tailEnd/>
          </a:ln>
          <a:effectLst/>
        </p:spPr>
        <p:txBody>
          <a:bodyPr/>
          <a:lstStyle/>
          <a:p>
            <a:pPr fontAlgn="base">
              <a:spcBef>
                <a:spcPct val="0"/>
              </a:spcBef>
              <a:spcAft>
                <a:spcPct val="0"/>
              </a:spcAft>
              <a:defRPr/>
            </a:pPr>
            <a:endParaRPr lang="en-US">
              <a:solidFill>
                <a:srgbClr val="000000"/>
              </a:solidFill>
            </a:endParaRPr>
          </a:p>
        </p:txBody>
      </p:sp>
      <p:sp>
        <p:nvSpPr>
          <p:cNvPr id="3082" name="Line 10"/>
          <p:cNvSpPr>
            <a:spLocks noChangeShapeType="1"/>
          </p:cNvSpPr>
          <p:nvPr userDrawn="1"/>
        </p:nvSpPr>
        <p:spPr bwMode="auto">
          <a:xfrm>
            <a:off x="1625600" y="6324600"/>
            <a:ext cx="9956800" cy="0"/>
          </a:xfrm>
          <a:prstGeom prst="line">
            <a:avLst/>
          </a:prstGeom>
          <a:noFill/>
          <a:ln w="38100">
            <a:solidFill>
              <a:srgbClr val="465A8C"/>
            </a:solidFill>
            <a:round/>
            <a:headEnd/>
            <a:tailEnd/>
          </a:ln>
          <a:effectLst/>
        </p:spPr>
        <p:txBody>
          <a:bodyPr/>
          <a:lstStyle/>
          <a:p>
            <a:pPr fontAlgn="base">
              <a:spcBef>
                <a:spcPct val="0"/>
              </a:spcBef>
              <a:spcAft>
                <a:spcPct val="0"/>
              </a:spcAft>
              <a:defRPr/>
            </a:pPr>
            <a:endParaRPr lang="en-US">
              <a:solidFill>
                <a:srgbClr val="000000"/>
              </a:solidFill>
            </a:endParaRPr>
          </a:p>
        </p:txBody>
      </p:sp>
      <p:pic>
        <p:nvPicPr>
          <p:cNvPr id="3" name="Picture 2">
            <a:extLst>
              <a:ext uri="{FF2B5EF4-FFF2-40B4-BE49-F238E27FC236}">
                <a16:creationId xmlns:a16="http://schemas.microsoft.com/office/drawing/2014/main" id="{06A3FF02-3534-0F4A-AAB9-F42E660A3F40}"/>
              </a:ext>
            </a:extLst>
          </p:cNvPr>
          <p:cNvPicPr>
            <a:picLocks noChangeAspect="1"/>
          </p:cNvPicPr>
          <p:nvPr userDrawn="1"/>
        </p:nvPicPr>
        <p:blipFill>
          <a:blip r:embed="rId18" cstate="print">
            <a:extLst>
              <a:ext uri="{28A0092B-C50C-407E-A947-70E740481C1C}">
                <a14:useLocalDpi xmlns:a14="http://schemas.microsoft.com/office/drawing/2010/main" val="0"/>
              </a:ext>
            </a:extLst>
          </a:blip>
          <a:srcRect/>
          <a:stretch/>
        </p:blipFill>
        <p:spPr>
          <a:xfrm>
            <a:off x="152400" y="5551536"/>
            <a:ext cx="1307353" cy="1241328"/>
          </a:xfrm>
          <a:prstGeom prst="rect">
            <a:avLst/>
          </a:prstGeom>
        </p:spPr>
      </p:pic>
    </p:spTree>
    <p:extLst>
      <p:ext uri="{BB962C8B-B14F-4D97-AF65-F5344CB8AC3E}">
        <p14:creationId xmlns:p14="http://schemas.microsoft.com/office/powerpoint/2010/main" val="3739827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88" r:id="rId14"/>
    <p:sldLayoutId id="2147483689" r:id="rId15"/>
    <p:sldLayoutId id="2147483690" r:id="rId16"/>
  </p:sldLayoutIdLst>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2400">
          <a:solidFill>
            <a:srgbClr val="00265F"/>
          </a:solidFill>
          <a:latin typeface="+mn-lt"/>
          <a:ea typeface="+mn-ea"/>
          <a:cs typeface="+mn-cs"/>
        </a:defRPr>
      </a:lvl1pPr>
      <a:lvl2pPr marL="742950" indent="-285750" algn="l" rtl="0" eaLnBrk="0" fontAlgn="base" hangingPunct="0">
        <a:spcBef>
          <a:spcPct val="20000"/>
        </a:spcBef>
        <a:spcAft>
          <a:spcPct val="0"/>
        </a:spcAft>
        <a:buChar char="•"/>
        <a:defRPr sz="2000">
          <a:solidFill>
            <a:srgbClr val="465A8C"/>
          </a:solidFill>
          <a:latin typeface="+mn-lt"/>
        </a:defRPr>
      </a:lvl2pPr>
      <a:lvl3pPr marL="1143000" indent="-228600" algn="l" rtl="0" eaLnBrk="0" fontAlgn="base" hangingPunct="0">
        <a:spcBef>
          <a:spcPct val="20000"/>
        </a:spcBef>
        <a:spcAft>
          <a:spcPct val="0"/>
        </a:spcAft>
        <a:buChar char="•"/>
        <a:defRPr>
          <a:solidFill>
            <a:srgbClr val="465A8C"/>
          </a:solidFill>
          <a:latin typeface="+mn-lt"/>
        </a:defRPr>
      </a:lvl3pPr>
      <a:lvl4pPr marL="1600200" indent="-228600" algn="l" rtl="0" eaLnBrk="0" fontAlgn="base" hangingPunct="0">
        <a:spcBef>
          <a:spcPct val="20000"/>
        </a:spcBef>
        <a:spcAft>
          <a:spcPct val="0"/>
        </a:spcAft>
        <a:buChar char="•"/>
        <a:defRPr sz="1600">
          <a:solidFill>
            <a:srgbClr val="465A8C"/>
          </a:solidFill>
          <a:latin typeface="+mn-lt"/>
        </a:defRPr>
      </a:lvl4pPr>
      <a:lvl5pPr marL="2057400" indent="-228600" algn="l" rtl="0" eaLnBrk="0" fontAlgn="base" hangingPunct="0">
        <a:spcBef>
          <a:spcPct val="20000"/>
        </a:spcBef>
        <a:spcAft>
          <a:spcPct val="0"/>
        </a:spcAft>
        <a:buChar char="•"/>
        <a:defRPr sz="1600">
          <a:solidFill>
            <a:srgbClr val="465A8C"/>
          </a:solidFill>
          <a:latin typeface="+mn-lt"/>
        </a:defRPr>
      </a:lvl5pPr>
      <a:lvl6pPr marL="2514600" indent="-228600" algn="l" rtl="0" fontAlgn="base">
        <a:spcBef>
          <a:spcPct val="20000"/>
        </a:spcBef>
        <a:spcAft>
          <a:spcPct val="0"/>
        </a:spcAft>
        <a:buChar char="•"/>
        <a:defRPr sz="2000">
          <a:solidFill>
            <a:srgbClr val="465A8C"/>
          </a:solidFill>
          <a:latin typeface="+mn-lt"/>
        </a:defRPr>
      </a:lvl6pPr>
      <a:lvl7pPr marL="2971800" indent="-228600" algn="l" rtl="0" fontAlgn="base">
        <a:spcBef>
          <a:spcPct val="20000"/>
        </a:spcBef>
        <a:spcAft>
          <a:spcPct val="0"/>
        </a:spcAft>
        <a:buChar char="•"/>
        <a:defRPr sz="2000">
          <a:solidFill>
            <a:srgbClr val="465A8C"/>
          </a:solidFill>
          <a:latin typeface="+mn-lt"/>
        </a:defRPr>
      </a:lvl7pPr>
      <a:lvl8pPr marL="3429000" indent="-228600" algn="l" rtl="0" fontAlgn="base">
        <a:spcBef>
          <a:spcPct val="20000"/>
        </a:spcBef>
        <a:spcAft>
          <a:spcPct val="0"/>
        </a:spcAft>
        <a:buChar char="•"/>
        <a:defRPr sz="2000">
          <a:solidFill>
            <a:srgbClr val="465A8C"/>
          </a:solidFill>
          <a:latin typeface="+mn-lt"/>
        </a:defRPr>
      </a:lvl8pPr>
      <a:lvl9pPr marL="3886200" indent="-228600" algn="l" rtl="0" fontAlgn="base">
        <a:spcBef>
          <a:spcPct val="20000"/>
        </a:spcBef>
        <a:spcAft>
          <a:spcPct val="0"/>
        </a:spcAft>
        <a:buChar char="•"/>
        <a:defRPr sz="2000">
          <a:solidFill>
            <a:srgbClr val="465A8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8" Type="http://schemas.openxmlformats.org/officeDocument/2006/relationships/hyperlink" Target="https://www.revisor.mn.gov/bills/bill.php?b=house&amp;f=HF3261&amp;ssn=0&amp;y=2023" TargetMode="External"/><Relationship Id="rId3" Type="http://schemas.openxmlformats.org/officeDocument/2006/relationships/hyperlink" Target="https://www.revisor.mn.gov/bills/bill.php?f=SF4262&amp;y=2024&amp;ssn=0&amp;b=senate" TargetMode="External"/><Relationship Id="rId7" Type="http://schemas.openxmlformats.org/officeDocument/2006/relationships/hyperlink" Target="https://www.revisor.mn.gov/bills/bill.php?f=SF3039&amp;y=2023&amp;ssn=0&amp;b=senate" TargetMode="External"/><Relationship Id="rId2" Type="http://schemas.openxmlformats.org/officeDocument/2006/relationships/hyperlink" Target="https://www.revisor.mn.gov/bills/bill.php?b=house&amp;f=HF4182&amp;ssn=0&amp;y=2024" TargetMode="External"/><Relationship Id="rId1" Type="http://schemas.openxmlformats.org/officeDocument/2006/relationships/slideLayout" Target="../slideLayouts/slideLayout2.xml"/><Relationship Id="rId6" Type="http://schemas.openxmlformats.org/officeDocument/2006/relationships/hyperlink" Target="https://www.revisor.mn.gov/bills/bill.php?b=senate&amp;f=SF3930&amp;ssn=0&amp;y=2024" TargetMode="External"/><Relationship Id="rId5" Type="http://schemas.openxmlformats.org/officeDocument/2006/relationships/hyperlink" Target="https://www.revisor.mn.gov/bills/bill.php?f=HF4186&amp;y=2024&amp;ssn=0&amp;b=house" TargetMode="External"/><Relationship Id="rId4" Type="http://schemas.openxmlformats.org/officeDocument/2006/relationships/hyperlink" Target="https://www.revisor.mn.gov/bills/text.php?session=ls94&amp;version=latest&amp;number=HF0974&amp;session_number=0&amp;session_year=2025" TargetMode="Externa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s://www.revisor.mn.gov/bills/bill.php?f=SF4262&amp;y=2024&amp;ssn=0&amp;b=senate" TargetMode="External"/><Relationship Id="rId2" Type="http://schemas.openxmlformats.org/officeDocument/2006/relationships/hyperlink" Target="https://www.revisor.mn.gov/bills/bill.php?b=House&amp;f=HF4182&amp;ssn=0&amp;y=2024&amp;keyword_type=all&amp;keyword=Broadband" TargetMode="External"/><Relationship Id="rId1" Type="http://schemas.openxmlformats.org/officeDocument/2006/relationships/slideLayout" Target="../slideLayouts/slideLayout2.xml"/><Relationship Id="rId4" Type="http://schemas.openxmlformats.org/officeDocument/2006/relationships/hyperlink" Target="https://www.revisor.mn.gov/bills/text.php?number=HF4077&amp;type=bill&amp;version=1&amp;session=ls93&amp;session_year=2024&amp;session_number=0&amp;format=pdf"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lmc.org/news-publications/news/all/house-commerce-committee-advances-equal-access-to-broadband-act/" TargetMode="External"/><Relationship Id="rId3" Type="http://schemas.openxmlformats.org/officeDocument/2006/relationships/hyperlink" Target="https://www.house.mn.gov/sessiondaily/Story/18224" TargetMode="External"/><Relationship Id="rId7" Type="http://schemas.openxmlformats.org/officeDocument/2006/relationships/hyperlink" Target="https://www.startribune.com/franchise-fee-internet-cable-provider-rural-broadband-media/600354375/" TargetMode="External"/><Relationship Id="rId2" Type="http://schemas.openxmlformats.org/officeDocument/2006/relationships/hyperlink" Target="https://www.kare11.com/video/news/politics/89-e6019161-8e5f-4a0a-8302-eeb14c5b06a7" TargetMode="External"/><Relationship Id="rId1" Type="http://schemas.openxmlformats.org/officeDocument/2006/relationships/slideLayout" Target="../slideLayouts/slideLayout2.xml"/><Relationship Id="rId6" Type="http://schemas.openxmlformats.org/officeDocument/2006/relationships/hyperlink" Target="https://www.house.mn.gov/sessiondaily/Story/18157" TargetMode="External"/><Relationship Id="rId5" Type="http://schemas.openxmlformats.org/officeDocument/2006/relationships/hyperlink" Target="https://ccxmedia.org/news/ccx-media-reports-on-the-equal-access-to-broadband-act/" TargetMode="External"/><Relationship Id="rId4" Type="http://schemas.openxmlformats.org/officeDocument/2006/relationships/hyperlink" Target="https://www.lwvmn.org/league-news/2024/capitol-letter-for-mar-2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legislature.maine.gov/legis/bills/display_ps.asp?paper=HP1264&amp;snum=131&amp;PID=1456" TargetMode="External"/><Relationship Id="rId2" Type="http://schemas.openxmlformats.org/officeDocument/2006/relationships/hyperlink" Target="https://legislature.maine.gov/legis/bills/bills_129th/chapters/PUBLIC245.asp" TargetMode="Externa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mecom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A22F273-7ABB-B9BB-CF33-088E6B3648CF}"/>
              </a:ext>
            </a:extLst>
          </p:cNvPr>
          <p:cNvSpPr>
            <a:spLocks noGrp="1" noChangeArrowheads="1"/>
          </p:cNvSpPr>
          <p:nvPr>
            <p:ph type="ctrTitle"/>
          </p:nvPr>
        </p:nvSpPr>
        <p:spPr>
          <a:xfrm>
            <a:off x="3149600" y="533400"/>
            <a:ext cx="9042400" cy="3581400"/>
          </a:xfrm>
        </p:spPr>
        <p:txBody>
          <a:bodyPr/>
          <a:lstStyle/>
          <a:p>
            <a:pPr eaLnBrk="1" hangingPunct="1">
              <a:defRPr/>
            </a:pPr>
            <a:br>
              <a:rPr lang="en-US" sz="4000" b="1" dirty="0"/>
            </a:br>
            <a:br>
              <a:rPr lang="en-US" sz="4000" b="1" dirty="0"/>
            </a:br>
            <a:r>
              <a:rPr lang="en-US" sz="4000" b="1" dirty="0">
                <a:effectLst>
                  <a:outerShdw blurRad="38100" dist="38100" dir="2700000" algn="tl">
                    <a:srgbClr val="000000">
                      <a:alpha val="43137"/>
                    </a:srgbClr>
                  </a:outerShdw>
                </a:effectLst>
                <a:latin typeface="Adobe Caslon Pro" panose="0205060205050A020403" pitchFamily="18" charset="0"/>
              </a:rPr>
              <a:t> </a:t>
            </a:r>
            <a:br>
              <a:rPr lang="en-US" sz="4000" b="1" dirty="0">
                <a:effectLst>
                  <a:outerShdw blurRad="38100" dist="38100" dir="2700000" algn="tl">
                    <a:srgbClr val="000000">
                      <a:alpha val="43137"/>
                    </a:srgbClr>
                  </a:outerShdw>
                </a:effectLst>
                <a:latin typeface="Adobe Caslon Pro" panose="0205060205050A020403" pitchFamily="18" charset="0"/>
              </a:rPr>
            </a:br>
            <a:br>
              <a:rPr lang="en-US" sz="4000" b="1" dirty="0">
                <a:effectLst>
                  <a:outerShdw blurRad="38100" dist="38100" dir="2700000" algn="tl">
                    <a:srgbClr val="000000">
                      <a:alpha val="43137"/>
                    </a:srgbClr>
                  </a:outerShdw>
                </a:effectLst>
                <a:latin typeface="Adobe Caslon Pro" panose="0205060205050A020403" pitchFamily="18" charset="0"/>
              </a:rPr>
            </a:br>
            <a:r>
              <a:rPr lang="en-US" b="1" dirty="0">
                <a:effectLst>
                  <a:outerShdw blurRad="38100" dist="38100" dir="2700000" algn="tl">
                    <a:srgbClr val="000000">
                      <a:alpha val="43137"/>
                    </a:srgbClr>
                  </a:outerShdw>
                </a:effectLst>
                <a:latin typeface="Adobe Caslon Pro" panose="0205060205050A020403" pitchFamily="18" charset="0"/>
              </a:rPr>
              <a:t>Crafting Change: Developing State </a:t>
            </a:r>
            <a:br>
              <a:rPr lang="en-US" b="1" dirty="0">
                <a:effectLst>
                  <a:outerShdw blurRad="38100" dist="38100" dir="2700000" algn="tl">
                    <a:srgbClr val="000000">
                      <a:alpha val="43137"/>
                    </a:srgbClr>
                  </a:outerShdw>
                </a:effectLst>
                <a:latin typeface="Adobe Caslon Pro" panose="0205060205050A020403" pitchFamily="18" charset="0"/>
              </a:rPr>
            </a:br>
            <a:r>
              <a:rPr lang="en-US" b="1" dirty="0">
                <a:effectLst>
                  <a:outerShdw blurRad="38100" dist="38100" dir="2700000" algn="tl">
                    <a:srgbClr val="000000">
                      <a:alpha val="43137"/>
                    </a:srgbClr>
                  </a:outerShdw>
                </a:effectLst>
                <a:latin typeface="Adobe Caslon Pro" panose="0205060205050A020403" pitchFamily="18" charset="0"/>
              </a:rPr>
              <a:t>Legislation  to Support Community Media</a:t>
            </a:r>
            <a:br>
              <a:rPr lang="en-US" sz="4000" b="1" dirty="0">
                <a:latin typeface="Adobe Caslon Pro" panose="0205060205050A020403" pitchFamily="18" charset="0"/>
              </a:rPr>
            </a:br>
            <a:r>
              <a:rPr lang="en-US" sz="4000" b="1" dirty="0">
                <a:latin typeface="Adobe Caslon Pro" panose="0205060205050A020403" pitchFamily="18" charset="0"/>
              </a:rPr>
              <a:t>________________________________</a:t>
            </a:r>
            <a:br>
              <a:rPr lang="en-US" sz="4000" b="1" dirty="0"/>
            </a:br>
            <a:endParaRPr lang="en-US" i="1" dirty="0">
              <a:solidFill>
                <a:srgbClr val="FF0000"/>
              </a:solidFill>
              <a:effectLst>
                <a:outerShdw blurRad="38100" dist="38100" dir="2700000" algn="tl">
                  <a:srgbClr val="C0C0C0"/>
                </a:outerShdw>
              </a:effectLst>
            </a:endParaRPr>
          </a:p>
        </p:txBody>
      </p:sp>
      <p:sp>
        <p:nvSpPr>
          <p:cNvPr id="14338" name="Rectangle 3"/>
          <p:cNvSpPr>
            <a:spLocks noGrp="1" noChangeArrowheads="1"/>
          </p:cNvSpPr>
          <p:nvPr>
            <p:ph type="subTitle" idx="1"/>
          </p:nvPr>
        </p:nvSpPr>
        <p:spPr>
          <a:xfrm>
            <a:off x="3149600" y="3886200"/>
            <a:ext cx="9042400" cy="3124200"/>
          </a:xfrm>
        </p:spPr>
        <p:txBody>
          <a:bodyPr>
            <a:normAutofit fontScale="92500" lnSpcReduction="20000"/>
          </a:bodyPr>
          <a:lstStyle/>
          <a:p>
            <a:pPr algn="ctr">
              <a:lnSpc>
                <a:spcPct val="80000"/>
              </a:lnSpc>
            </a:pPr>
            <a:endParaRPr lang="en-US" sz="2000" b="1" spc="200" dirty="0">
              <a:solidFill>
                <a:schemeClr val="accent2">
                  <a:lumMod val="50000"/>
                </a:schemeClr>
              </a:solidFill>
              <a:latin typeface="Adobe Caslon Pro" panose="0205060205050A020403" pitchFamily="18" charset="0"/>
            </a:endParaRPr>
          </a:p>
          <a:p>
            <a:pPr algn="ctr">
              <a:lnSpc>
                <a:spcPct val="80000"/>
              </a:lnSpc>
            </a:pPr>
            <a:endParaRPr lang="en-US" sz="2000" b="1" spc="200" dirty="0">
              <a:solidFill>
                <a:schemeClr val="accent2">
                  <a:lumMod val="50000"/>
                </a:schemeClr>
              </a:solidFill>
              <a:latin typeface="Adobe Caslon Pro" panose="0205060205050A020403" pitchFamily="18" charset="0"/>
            </a:endParaRPr>
          </a:p>
          <a:p>
            <a:pPr algn="ctr">
              <a:lnSpc>
                <a:spcPct val="80000"/>
              </a:lnSpc>
            </a:pPr>
            <a:endParaRPr lang="en-US" sz="2000" b="1" spc="200" dirty="0">
              <a:solidFill>
                <a:schemeClr val="accent2">
                  <a:lumMod val="50000"/>
                </a:schemeClr>
              </a:solidFill>
              <a:latin typeface="Adobe Caslon Pro"/>
            </a:endParaRPr>
          </a:p>
          <a:p>
            <a:pPr algn="ctr">
              <a:lnSpc>
                <a:spcPct val="80000"/>
              </a:lnSpc>
            </a:pPr>
            <a:r>
              <a:rPr lang="en-US" sz="2000" b="1" spc="200" dirty="0">
                <a:solidFill>
                  <a:schemeClr val="accent2">
                    <a:lumMod val="50000"/>
                  </a:schemeClr>
                </a:solidFill>
                <a:latin typeface="Adobe Caslon Pro"/>
              </a:rPr>
              <a:t>Michael R. Bradley, Bradley Werner, LLC</a:t>
            </a:r>
          </a:p>
          <a:p>
            <a:pPr algn="ctr">
              <a:lnSpc>
                <a:spcPct val="80000"/>
              </a:lnSpc>
            </a:pPr>
            <a:r>
              <a:rPr lang="en-US" sz="2000" b="1" spc="200" dirty="0">
                <a:solidFill>
                  <a:schemeClr val="accent2">
                    <a:lumMod val="50000"/>
                  </a:schemeClr>
                </a:solidFill>
                <a:latin typeface="Adobe Caslon Pro" panose="0205060205050A020403" pitchFamily="18" charset="0"/>
              </a:rPr>
              <a:t>Jeffrey M Bayne, Spiegel &amp; McDiarmid</a:t>
            </a:r>
          </a:p>
          <a:p>
            <a:pPr algn="ctr">
              <a:lnSpc>
                <a:spcPct val="80000"/>
              </a:lnSpc>
            </a:pPr>
            <a:r>
              <a:rPr lang="en-US" sz="2000" b="1" spc="200" dirty="0">
                <a:solidFill>
                  <a:schemeClr val="accent2">
                    <a:lumMod val="50000"/>
                  </a:schemeClr>
                </a:solidFill>
                <a:latin typeface="Adobe Caslon Pro" panose="0205060205050A020403" pitchFamily="18" charset="0"/>
              </a:rPr>
              <a:t>Tracy Rosenberg, Media Alliance</a:t>
            </a:r>
          </a:p>
          <a:p>
            <a:pPr algn="ctr">
              <a:lnSpc>
                <a:spcPct val="80000"/>
              </a:lnSpc>
            </a:pPr>
            <a:r>
              <a:rPr lang="en-US" sz="2000" b="1" spc="200" dirty="0">
                <a:solidFill>
                  <a:schemeClr val="accent2">
                    <a:lumMod val="50000"/>
                  </a:schemeClr>
                </a:solidFill>
                <a:latin typeface="Adobe Caslon Pro" panose="0205060205050A020403" pitchFamily="18" charset="0"/>
              </a:rPr>
              <a:t>Workshop Facilitator: Sue Miller Buske, The Buske Group</a:t>
            </a:r>
          </a:p>
          <a:p>
            <a:pPr algn="ctr">
              <a:lnSpc>
                <a:spcPct val="80000"/>
              </a:lnSpc>
            </a:pPr>
            <a:r>
              <a:rPr lang="en-US" sz="4000" dirty="0">
                <a:solidFill>
                  <a:schemeClr val="accent2">
                    <a:lumMod val="50000"/>
                  </a:schemeClr>
                </a:solidFill>
                <a:latin typeface="Adobe Caslon Pro" panose="0205060205050A020403" pitchFamily="18" charset="0"/>
              </a:rPr>
              <a:t>________________________________</a:t>
            </a:r>
          </a:p>
          <a:p>
            <a:pPr algn="ctr">
              <a:lnSpc>
                <a:spcPct val="80000"/>
              </a:lnSpc>
            </a:pPr>
            <a:endParaRPr lang="en-US" sz="1800" dirty="0">
              <a:solidFill>
                <a:schemeClr val="accent2">
                  <a:lumMod val="50000"/>
                </a:schemeClr>
              </a:solidFill>
            </a:endParaRPr>
          </a:p>
          <a:p>
            <a:pPr algn="ctr">
              <a:lnSpc>
                <a:spcPct val="80000"/>
              </a:lnSpc>
            </a:pPr>
            <a:endParaRPr lang="en-US" sz="1800" dirty="0">
              <a:solidFill>
                <a:schemeClr val="accent2">
                  <a:lumMod val="50000"/>
                </a:schemeClr>
              </a:solidFill>
            </a:endParaRPr>
          </a:p>
          <a:p>
            <a:pPr algn="ctr">
              <a:lnSpc>
                <a:spcPct val="80000"/>
              </a:lnSpc>
            </a:pPr>
            <a:r>
              <a:rPr lang="en-US" sz="1800" dirty="0">
                <a:solidFill>
                  <a:schemeClr val="accent2">
                    <a:lumMod val="50000"/>
                  </a:schemeClr>
                </a:solidFill>
              </a:rPr>
              <a:t>____________________________________________________________________</a:t>
            </a:r>
          </a:p>
          <a:p>
            <a:pPr algn="ctr">
              <a:lnSpc>
                <a:spcPct val="80000"/>
              </a:lnSpc>
            </a:pPr>
            <a:r>
              <a:rPr lang="en-US" sz="1800" dirty="0">
                <a:solidFill>
                  <a:schemeClr val="accent2">
                    <a:lumMod val="50000"/>
                  </a:schemeClr>
                </a:solidFill>
                <a:latin typeface="Adobe Caslon Pro" panose="0205060205050A020403" pitchFamily="18" charset="0"/>
              </a:rPr>
              <a:t>2145 </a:t>
            </a:r>
            <a:r>
              <a:rPr lang="en-US" sz="1800" dirty="0" err="1">
                <a:solidFill>
                  <a:schemeClr val="accent2">
                    <a:lumMod val="50000"/>
                  </a:schemeClr>
                </a:solidFill>
                <a:latin typeface="Adobe Caslon Pro" panose="0205060205050A020403" pitchFamily="18" charset="0"/>
              </a:rPr>
              <a:t>Woodlane</a:t>
            </a:r>
            <a:r>
              <a:rPr lang="en-US" sz="1800" dirty="0">
                <a:solidFill>
                  <a:schemeClr val="accent2">
                    <a:lumMod val="50000"/>
                  </a:schemeClr>
                </a:solidFill>
                <a:latin typeface="Adobe Caslon Pro" panose="0205060205050A020403" pitchFamily="18" charset="0"/>
              </a:rPr>
              <a:t> Drive </a:t>
            </a:r>
            <a:r>
              <a:rPr lang="en-US" sz="1800" b="1" dirty="0">
                <a:solidFill>
                  <a:schemeClr val="accent2">
                    <a:lumMod val="50000"/>
                  </a:schemeClr>
                </a:solidFill>
              </a:rPr>
              <a:t>I</a:t>
            </a:r>
            <a:r>
              <a:rPr lang="en-US" sz="1800" dirty="0">
                <a:solidFill>
                  <a:schemeClr val="accent2">
                    <a:lumMod val="50000"/>
                  </a:schemeClr>
                </a:solidFill>
              </a:rPr>
              <a:t> </a:t>
            </a:r>
            <a:r>
              <a:rPr lang="en-US" sz="1800" dirty="0">
                <a:solidFill>
                  <a:schemeClr val="accent2">
                    <a:lumMod val="50000"/>
                  </a:schemeClr>
                </a:solidFill>
                <a:latin typeface="Adobe Caslon Pro" panose="0205060205050A020403" pitchFamily="18" charset="0"/>
              </a:rPr>
              <a:t>Suite 106</a:t>
            </a:r>
            <a:r>
              <a:rPr lang="en-US" sz="1800" dirty="0">
                <a:solidFill>
                  <a:schemeClr val="accent2">
                    <a:lumMod val="50000"/>
                  </a:schemeClr>
                </a:solidFill>
              </a:rPr>
              <a:t> </a:t>
            </a:r>
            <a:r>
              <a:rPr lang="en-US" sz="1800" b="1" dirty="0">
                <a:solidFill>
                  <a:schemeClr val="accent2">
                    <a:lumMod val="50000"/>
                  </a:schemeClr>
                </a:solidFill>
              </a:rPr>
              <a:t>I</a:t>
            </a:r>
            <a:r>
              <a:rPr lang="en-US" sz="1800" dirty="0">
                <a:solidFill>
                  <a:schemeClr val="accent2">
                    <a:lumMod val="50000"/>
                  </a:schemeClr>
                </a:solidFill>
              </a:rPr>
              <a:t> </a:t>
            </a:r>
            <a:r>
              <a:rPr lang="en-US" sz="1800" dirty="0">
                <a:solidFill>
                  <a:schemeClr val="accent2">
                    <a:lumMod val="50000"/>
                  </a:schemeClr>
                </a:solidFill>
                <a:latin typeface="Adobe Caslon Pro" panose="0205060205050A020403" pitchFamily="18" charset="0"/>
              </a:rPr>
              <a:t>Woodbury, MN 55125 </a:t>
            </a:r>
            <a:r>
              <a:rPr lang="en-US" sz="1800" b="1" dirty="0">
                <a:solidFill>
                  <a:schemeClr val="accent2">
                    <a:lumMod val="50000"/>
                  </a:schemeClr>
                </a:solidFill>
              </a:rPr>
              <a:t>I</a:t>
            </a:r>
            <a:r>
              <a:rPr lang="en-US" sz="1800" dirty="0">
                <a:solidFill>
                  <a:schemeClr val="accent2">
                    <a:lumMod val="50000"/>
                  </a:schemeClr>
                </a:solidFill>
              </a:rPr>
              <a:t> </a:t>
            </a:r>
            <a:r>
              <a:rPr lang="en-US" sz="1800" dirty="0">
                <a:solidFill>
                  <a:schemeClr val="accent2">
                    <a:lumMod val="50000"/>
                  </a:schemeClr>
                </a:solidFill>
                <a:latin typeface="Adobe Caslon Pro" panose="0205060205050A020403" pitchFamily="18" charset="0"/>
              </a:rPr>
              <a:t>www.BradleyWerner.com</a:t>
            </a:r>
          </a:p>
          <a:p>
            <a:pPr algn="ctr">
              <a:lnSpc>
                <a:spcPct val="80000"/>
              </a:lnSpc>
            </a:pPr>
            <a:endParaRPr lang="en-US" dirty="0">
              <a:solidFill>
                <a:schemeClr val="accent2">
                  <a:lumMod val="50000"/>
                </a:schemeClr>
              </a:solidFill>
            </a:endParaRPr>
          </a:p>
          <a:p>
            <a:pPr eaLnBrk="1" hangingPunct="1">
              <a:lnSpc>
                <a:spcPct val="80000"/>
              </a:lnSpc>
            </a:pPr>
            <a:endParaRPr lang="en-US" sz="2800" dirty="0"/>
          </a:p>
        </p:txBody>
      </p:sp>
      <p:sp>
        <p:nvSpPr>
          <p:cNvPr id="2" name="TextBox 1"/>
          <p:cNvSpPr txBox="1"/>
          <p:nvPr/>
        </p:nvSpPr>
        <p:spPr>
          <a:xfrm>
            <a:off x="3200400" y="6155758"/>
            <a:ext cx="8991600" cy="321242"/>
          </a:xfrm>
          <a:prstGeom prst="rect">
            <a:avLst/>
          </a:prstGeom>
          <a:noFill/>
        </p:spPr>
        <p:txBody>
          <a:bodyPr wrap="square" rtlCol="0">
            <a:spAutoFit/>
          </a:bodyPr>
          <a:lstStyle/>
          <a:p>
            <a:pPr algn="ctr">
              <a:lnSpc>
                <a:spcPct val="80000"/>
              </a:lnSpc>
            </a:pPr>
            <a:r>
              <a:rPr lang="en-US" spc="200" dirty="0">
                <a:solidFill>
                  <a:schemeClr val="accent2">
                    <a:lumMod val="50000"/>
                  </a:schemeClr>
                </a:solidFill>
                <a:latin typeface="Adobe Caslon Pro" panose="0205060205050A020403" pitchFamily="18" charset="0"/>
              </a:rPr>
              <a:t>Bradley Werner, LLC</a:t>
            </a:r>
          </a:p>
        </p:txBody>
      </p:sp>
      <p:sp>
        <p:nvSpPr>
          <p:cNvPr id="3" name="TextBox 2"/>
          <p:cNvSpPr txBox="1"/>
          <p:nvPr/>
        </p:nvSpPr>
        <p:spPr>
          <a:xfrm>
            <a:off x="0" y="5562600"/>
            <a:ext cx="3124200" cy="321242"/>
          </a:xfrm>
          <a:prstGeom prst="rect">
            <a:avLst/>
          </a:prstGeom>
          <a:noFill/>
        </p:spPr>
        <p:txBody>
          <a:bodyPr wrap="square" rtlCol="0">
            <a:spAutoFit/>
          </a:bodyPr>
          <a:lstStyle/>
          <a:p>
            <a:pPr algn="ctr">
              <a:lnSpc>
                <a:spcPct val="80000"/>
              </a:lnSpc>
            </a:pPr>
            <a:r>
              <a:rPr lang="en-US" dirty="0">
                <a:solidFill>
                  <a:schemeClr val="accent2">
                    <a:lumMod val="50000"/>
                  </a:schemeClr>
                </a:solidFill>
                <a:latin typeface="Adobe Caslon Pro" panose="0205060205050A020403" pitchFamily="18" charset="0"/>
              </a:rPr>
              <a:t>March 6, 2025</a:t>
            </a:r>
          </a:p>
        </p:txBody>
      </p:sp>
      <p:pic>
        <p:nvPicPr>
          <p:cNvPr id="7" name="Picture 6" descr="A blue text on a white background&#10;&#10;AI-generated content may be incorrect.">
            <a:extLst>
              <a:ext uri="{FF2B5EF4-FFF2-40B4-BE49-F238E27FC236}">
                <a16:creationId xmlns:a16="http://schemas.microsoft.com/office/drawing/2014/main" id="{AE0DB5F6-C257-EFD7-136C-1756498DB3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304800"/>
            <a:ext cx="7543800" cy="1685672"/>
          </a:xfrm>
          <a:prstGeom prst="rect">
            <a:avLst/>
          </a:prstGeom>
        </p:spPr>
      </p:pic>
    </p:spTree>
    <p:extLst>
      <p:ext uri="{BB962C8B-B14F-4D97-AF65-F5344CB8AC3E}">
        <p14:creationId xmlns:p14="http://schemas.microsoft.com/office/powerpoint/2010/main" val="2813948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EAA95-CD18-875E-68F3-CBFF13A20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F9E9F6-BDAC-6511-5F26-DE436FE4383A}"/>
              </a:ext>
            </a:extLst>
          </p:cNvPr>
          <p:cNvSpPr>
            <a:spLocks noGrp="1"/>
          </p:cNvSpPr>
          <p:nvPr>
            <p:ph type="title"/>
          </p:nvPr>
        </p:nvSpPr>
        <p:spPr/>
        <p:txBody>
          <a:bodyPr/>
          <a:lstStyle/>
          <a:p>
            <a:pPr algn="ctr"/>
            <a:r>
              <a:rPr lang="en-US" dirty="0"/>
              <a:t>Laying the Groundwork </a:t>
            </a:r>
          </a:p>
        </p:txBody>
      </p:sp>
      <p:sp>
        <p:nvSpPr>
          <p:cNvPr id="3" name="Content Placeholder 2">
            <a:extLst>
              <a:ext uri="{FF2B5EF4-FFF2-40B4-BE49-F238E27FC236}">
                <a16:creationId xmlns:a16="http://schemas.microsoft.com/office/drawing/2014/main" id="{3CD40E33-9618-47EB-749D-E6660C88D8E7}"/>
              </a:ext>
            </a:extLst>
          </p:cNvPr>
          <p:cNvSpPr>
            <a:spLocks noGrp="1"/>
          </p:cNvSpPr>
          <p:nvPr>
            <p:ph sz="half" idx="2"/>
          </p:nvPr>
        </p:nvSpPr>
        <p:spPr>
          <a:xfrm>
            <a:off x="415036" y="1447800"/>
            <a:ext cx="5157787" cy="4191000"/>
          </a:xfrm>
        </p:spPr>
        <p:txBody>
          <a:bodyPr/>
          <a:lstStyle/>
          <a:p>
            <a:r>
              <a:rPr lang="en-US" dirty="0"/>
              <a:t>Why should City Leaders and Legislators and Other Stakeholders care?</a:t>
            </a:r>
          </a:p>
          <a:p>
            <a:pPr lvl="1"/>
            <a:r>
              <a:rPr lang="en-US" dirty="0"/>
              <a:t>Don’t tell them what you do, tell them why you make a difference</a:t>
            </a:r>
          </a:p>
          <a:p>
            <a:pPr marL="457200" lvl="1" indent="0">
              <a:buNone/>
            </a:pPr>
            <a:endParaRPr lang="en-US" dirty="0"/>
          </a:p>
          <a:p>
            <a:pPr lvl="1"/>
            <a:r>
              <a:rPr lang="en-US" dirty="0"/>
              <a:t>Most legislators and stakeholders do not understand the importance of PEG – SHOW THEM</a:t>
            </a:r>
          </a:p>
          <a:p>
            <a:pPr lvl="1"/>
            <a:endParaRPr lang="en-US" dirty="0"/>
          </a:p>
          <a:p>
            <a:pPr lvl="1"/>
            <a:r>
              <a:rPr lang="en-US" dirty="0"/>
              <a:t>Most have no idea how PEG is Funded</a:t>
            </a:r>
          </a:p>
          <a:p>
            <a:pPr lvl="1"/>
            <a:endParaRPr lang="en-US" dirty="0"/>
          </a:p>
        </p:txBody>
      </p:sp>
      <p:sp>
        <p:nvSpPr>
          <p:cNvPr id="7" name="Text Placeholder 6">
            <a:extLst>
              <a:ext uri="{FF2B5EF4-FFF2-40B4-BE49-F238E27FC236}">
                <a16:creationId xmlns:a16="http://schemas.microsoft.com/office/drawing/2014/main" id="{1A2D722A-7A91-DA3A-D352-02FE96F5D287}"/>
              </a:ext>
            </a:extLst>
          </p:cNvPr>
          <p:cNvSpPr>
            <a:spLocks noGrp="1"/>
          </p:cNvSpPr>
          <p:nvPr>
            <p:ph type="body" sz="quarter" idx="3"/>
          </p:nvPr>
        </p:nvSpPr>
        <p:spPr/>
        <p:txBody>
          <a:bodyPr/>
          <a:lstStyle/>
          <a:p>
            <a:endParaRPr lang="en-US" dirty="0"/>
          </a:p>
        </p:txBody>
      </p:sp>
      <p:pic>
        <p:nvPicPr>
          <p:cNvPr id="6" name="Content Placeholder 5" descr="A green and white flyer&#10;&#10;AI-generated content may be incorrect.">
            <a:extLst>
              <a:ext uri="{FF2B5EF4-FFF2-40B4-BE49-F238E27FC236}">
                <a16:creationId xmlns:a16="http://schemas.microsoft.com/office/drawing/2014/main" id="{946F644D-2E26-1DFF-086F-BFEEE48D3027}"/>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486400" y="1524000"/>
            <a:ext cx="3087317" cy="3951288"/>
          </a:xfrm>
        </p:spPr>
      </p:pic>
      <p:pic>
        <p:nvPicPr>
          <p:cNvPr id="10" name="Picture 9" descr="A close-up of a web page&#10;&#10;AI-generated content may be incorrect.">
            <a:extLst>
              <a:ext uri="{FF2B5EF4-FFF2-40B4-BE49-F238E27FC236}">
                <a16:creationId xmlns:a16="http://schemas.microsoft.com/office/drawing/2014/main" id="{4FA1217A-A266-139C-2FD7-439E476BB8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0624" y="1524000"/>
            <a:ext cx="3098579" cy="3951288"/>
          </a:xfrm>
          <a:prstGeom prst="rect">
            <a:avLst/>
          </a:prstGeom>
        </p:spPr>
      </p:pic>
    </p:spTree>
    <p:extLst>
      <p:ext uri="{BB962C8B-B14F-4D97-AF65-F5344CB8AC3E}">
        <p14:creationId xmlns:p14="http://schemas.microsoft.com/office/powerpoint/2010/main" val="631014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63BB-B496-F344-7426-7D7B4E5AEC2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294EE62-8E57-F28F-85C8-F5203B55EE4C}"/>
              </a:ext>
            </a:extLst>
          </p:cNvPr>
          <p:cNvSpPr>
            <a:spLocks noGrp="1"/>
          </p:cNvSpPr>
          <p:nvPr>
            <p:ph type="title"/>
          </p:nvPr>
        </p:nvSpPr>
        <p:spPr/>
        <p:txBody>
          <a:bodyPr/>
          <a:lstStyle/>
          <a:p>
            <a:r>
              <a:rPr lang="en-US" dirty="0"/>
              <a:t>The Process</a:t>
            </a:r>
          </a:p>
        </p:txBody>
      </p:sp>
      <p:graphicFrame>
        <p:nvGraphicFramePr>
          <p:cNvPr id="14" name="Diagram 13">
            <a:extLst>
              <a:ext uri="{FF2B5EF4-FFF2-40B4-BE49-F238E27FC236}">
                <a16:creationId xmlns:a16="http://schemas.microsoft.com/office/drawing/2014/main" id="{3A94BBBC-92DE-E542-34D8-974F7BF64DE2}"/>
              </a:ext>
            </a:extLst>
          </p:cNvPr>
          <p:cNvGraphicFramePr/>
          <p:nvPr>
            <p:extLst>
              <p:ext uri="{D42A27DB-BD31-4B8C-83A1-F6EECF244321}">
                <p14:modId xmlns:p14="http://schemas.microsoft.com/office/powerpoint/2010/main" val="2406834990"/>
              </p:ext>
            </p:extLst>
          </p:nvPr>
        </p:nvGraphicFramePr>
        <p:xfrm>
          <a:off x="1524000" y="1143000"/>
          <a:ext cx="9829800" cy="4931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540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E771BF-29FD-1FEA-50DC-D721A0C58E2B}"/>
              </a:ext>
            </a:extLst>
          </p:cNvPr>
          <p:cNvSpPr>
            <a:spLocks noGrp="1"/>
          </p:cNvSpPr>
          <p:nvPr>
            <p:ph idx="1"/>
          </p:nvPr>
        </p:nvSpPr>
        <p:spPr/>
        <p:txBody>
          <a:bodyPr/>
          <a:lstStyle/>
          <a:p>
            <a:endParaRPr lang="en-US" dirty="0"/>
          </a:p>
          <a:p>
            <a:r>
              <a:rPr lang="en-US" dirty="0"/>
              <a:t>Equal Access to Broadband Act</a:t>
            </a:r>
          </a:p>
          <a:p>
            <a:pPr lvl="1"/>
            <a:r>
              <a:rPr lang="en-US" dirty="0">
                <a:hlinkClick r:id="rId2"/>
              </a:rPr>
              <a:t>HF 4182</a:t>
            </a:r>
            <a:r>
              <a:rPr lang="en-US" dirty="0"/>
              <a:t>/</a:t>
            </a:r>
            <a:r>
              <a:rPr lang="en-US" dirty="0">
                <a:hlinkClick r:id="rId3"/>
              </a:rPr>
              <a:t>SF 4262</a:t>
            </a:r>
            <a:r>
              <a:rPr lang="en-US" dirty="0"/>
              <a:t> (2024) – Broadband Franchising Bill</a:t>
            </a:r>
          </a:p>
          <a:p>
            <a:pPr lvl="1"/>
            <a:r>
              <a:rPr lang="en-US" dirty="0">
                <a:hlinkClick r:id="rId4"/>
              </a:rPr>
              <a:t>HF 974</a:t>
            </a:r>
            <a:r>
              <a:rPr lang="en-US" dirty="0"/>
              <a:t> (2025)</a:t>
            </a:r>
          </a:p>
          <a:p>
            <a:pPr marL="457200" lvl="1" indent="0">
              <a:buNone/>
            </a:pPr>
            <a:r>
              <a:rPr lang="en-US" dirty="0"/>
              <a:t> </a:t>
            </a:r>
          </a:p>
          <a:p>
            <a:r>
              <a:rPr lang="en-US" dirty="0"/>
              <a:t>PEG Funding Fee - Streaming Bill</a:t>
            </a:r>
          </a:p>
          <a:p>
            <a:pPr lvl="1"/>
            <a:r>
              <a:rPr lang="en-US" dirty="0">
                <a:hlinkClick r:id="rId5"/>
              </a:rPr>
              <a:t>HF 4186</a:t>
            </a:r>
            <a:r>
              <a:rPr lang="en-US" dirty="0"/>
              <a:t>/</a:t>
            </a:r>
            <a:r>
              <a:rPr lang="en-US" dirty="0">
                <a:hlinkClick r:id="rId6"/>
              </a:rPr>
              <a:t>SF 3930</a:t>
            </a:r>
            <a:r>
              <a:rPr lang="en-US" dirty="0"/>
              <a:t> (2024) – 5% Fee on Streaming Services</a:t>
            </a:r>
          </a:p>
          <a:p>
            <a:endParaRPr lang="en-US" dirty="0"/>
          </a:p>
          <a:p>
            <a:r>
              <a:rPr lang="en-US" dirty="0"/>
              <a:t>Local Digital Media Tax</a:t>
            </a:r>
          </a:p>
          <a:p>
            <a:pPr lvl="1"/>
            <a:r>
              <a:rPr lang="en-US" u="sng" dirty="0">
                <a:solidFill>
                  <a:srgbClr val="0000FF"/>
                </a:solidFill>
                <a:effectLst/>
                <a:ea typeface="Times New Roman" panose="02020603050405020304" pitchFamily="18" charset="0"/>
                <a:cs typeface="Times New Roman" panose="02020603050405020304" pitchFamily="18" charset="0"/>
                <a:hlinkClick r:id="rId7"/>
              </a:rPr>
              <a:t>SF 3039</a:t>
            </a:r>
            <a:r>
              <a:rPr lang="en-US" dirty="0">
                <a:effectLst/>
                <a:ea typeface="Times New Roman" panose="02020603050405020304" pitchFamily="18" charset="0"/>
              </a:rPr>
              <a:t>/</a:t>
            </a:r>
            <a:r>
              <a:rPr lang="en-US" u="sng" dirty="0">
                <a:solidFill>
                  <a:srgbClr val="0000FF"/>
                </a:solidFill>
                <a:effectLst/>
                <a:ea typeface="Times New Roman" panose="02020603050405020304" pitchFamily="18" charset="0"/>
                <a:cs typeface="Times New Roman" panose="02020603050405020304" pitchFamily="18" charset="0"/>
                <a:hlinkClick r:id="rId8"/>
              </a:rPr>
              <a:t>HF 3261</a:t>
            </a:r>
            <a:r>
              <a:rPr lang="en-US" dirty="0">
                <a:solidFill>
                  <a:srgbClr val="0000FF"/>
                </a:solidFill>
                <a:ea typeface="Times New Roman" panose="02020603050405020304" pitchFamily="18" charset="0"/>
                <a:cs typeface="Times New Roman" panose="02020603050405020304" pitchFamily="18" charset="0"/>
              </a:rPr>
              <a:t> (2023-24) </a:t>
            </a:r>
            <a:r>
              <a:rPr lang="en-US" dirty="0">
                <a:solidFill>
                  <a:srgbClr val="4E739D"/>
                </a:solidFill>
                <a:ea typeface="Times New Roman" panose="02020603050405020304" pitchFamily="18" charset="0"/>
                <a:cs typeface="Times New Roman" panose="02020603050405020304" pitchFamily="18" charset="0"/>
              </a:rPr>
              <a:t>– 1% tax on Digital Products to support local digital media</a:t>
            </a:r>
            <a:endParaRPr lang="en-US" dirty="0">
              <a:solidFill>
                <a:srgbClr val="4E739D"/>
              </a:solidFill>
            </a:endParaRPr>
          </a:p>
          <a:p>
            <a:endParaRPr lang="en-US" dirty="0"/>
          </a:p>
        </p:txBody>
      </p:sp>
      <p:sp>
        <p:nvSpPr>
          <p:cNvPr id="3" name="Title 2">
            <a:extLst>
              <a:ext uri="{FF2B5EF4-FFF2-40B4-BE49-F238E27FC236}">
                <a16:creationId xmlns:a16="http://schemas.microsoft.com/office/drawing/2014/main" id="{597F3C3A-9F79-79FD-A5E3-CB8AB06609E0}"/>
              </a:ext>
            </a:extLst>
          </p:cNvPr>
          <p:cNvSpPr>
            <a:spLocks noGrp="1"/>
          </p:cNvSpPr>
          <p:nvPr>
            <p:ph type="title"/>
          </p:nvPr>
        </p:nvSpPr>
        <p:spPr/>
        <p:txBody>
          <a:bodyPr/>
          <a:lstStyle/>
          <a:p>
            <a:r>
              <a:rPr lang="en-US" dirty="0"/>
              <a:t>Minnesota – Multiple Approaches</a:t>
            </a:r>
          </a:p>
        </p:txBody>
      </p:sp>
      <p:pic>
        <p:nvPicPr>
          <p:cNvPr id="2052" name="Picture 4" descr="The last Schoolhouse Rock creator has passed away - Movies and TV ...">
            <a:extLst>
              <a:ext uri="{FF2B5EF4-FFF2-40B4-BE49-F238E27FC236}">
                <a16:creationId xmlns:a16="http://schemas.microsoft.com/office/drawing/2014/main" id="{223D31B3-46C9-175D-466F-8A70214030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34400" y="1524000"/>
            <a:ext cx="3235039" cy="219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41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AB2BC4-2B07-EDA9-A890-F8F5D2FDEC5B}"/>
              </a:ext>
            </a:extLst>
          </p:cNvPr>
          <p:cNvSpPr>
            <a:spLocks noGrp="1"/>
          </p:cNvSpPr>
          <p:nvPr>
            <p:ph idx="1"/>
          </p:nvPr>
        </p:nvSpPr>
        <p:spPr>
          <a:xfrm>
            <a:off x="1320800" y="1143000"/>
            <a:ext cx="10490200" cy="4800600"/>
          </a:xfrm>
        </p:spPr>
        <p:txBody>
          <a:bodyPr/>
          <a:lstStyle/>
          <a:p>
            <a:pPr marL="0"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Equal Access to Broadband Bill, </a:t>
            </a:r>
            <a:r>
              <a:rPr lang="en-US"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HF 4182</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3"/>
              </a:rPr>
              <a:t>SF 4262</a:t>
            </a: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bill authorizes cities to franchise broadband providers, </a:t>
            </a:r>
          </a:p>
          <a:p>
            <a:pPr marL="400050" lvl="1">
              <a:spcBef>
                <a:spcPts val="0"/>
              </a:spcBef>
              <a:spcAft>
                <a:spcPts val="0"/>
              </a:spcAf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llow cities to ensure all its residents will receive the same broadband quality of service resulting in all residents having equal access to broadband. </a:t>
            </a:r>
          </a:p>
          <a:p>
            <a:pPr marL="400050" lvl="1">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Franchising will also allow cities to receive other public benefits such as access TV and efforts to promote digital equity. </a:t>
            </a:r>
          </a:p>
          <a:p>
            <a:pPr marL="400050" lvl="1">
              <a:spcBef>
                <a:spcPts val="0"/>
              </a:spcBef>
              <a:spcAft>
                <a:spcPts val="0"/>
              </a:spcAf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Capped fees at 5% plus 3% for access television</a:t>
            </a:r>
            <a:endPar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Multiple hearings in the House </a:t>
            </a:r>
          </a:p>
          <a:p>
            <a:pPr marL="400050" lvl="1">
              <a:spcBef>
                <a:spcPts val="0"/>
              </a:spcBef>
              <a:spcAft>
                <a:spcPts val="0"/>
              </a:spcAft>
            </a:pPr>
            <a:r>
              <a:rPr 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dded to the House Commerce Policy Omnibus Bill, </a:t>
            </a:r>
            <a:r>
              <a:rPr lang="en-US" sz="18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a:rPr>
              <a:t>HF 4077</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(Article 4, Sections 1-11), which </a:t>
            </a:r>
            <a:r>
              <a:rPr lang="en-US" sz="1800" dirty="0">
                <a:solidFill>
                  <a:srgbClr val="C00000"/>
                </a:solidFill>
                <a:effectLst/>
                <a:latin typeface="Arial" panose="020B0604020202020204" pitchFamily="34" charset="0"/>
                <a:ea typeface="Calibri" panose="020F0502020204030204" pitchFamily="34" charset="0"/>
                <a:cs typeface="Arial" panose="020B0604020202020204" pitchFamily="34" charset="0"/>
              </a:rPr>
              <a:t>passed out of committee to the House floor</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where it received its Second Reading on April 4, 2024. </a:t>
            </a:r>
          </a:p>
          <a:p>
            <a:pPr marL="400050" lvl="1">
              <a:spcBef>
                <a:spcPts val="0"/>
              </a:spcBef>
              <a:spcAft>
                <a:spcPts val="0"/>
              </a:spcAft>
            </a:pP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On April 5, 2024, the bill was heard by the State and Local Government Committee in the House and laid over for possible inclusion in the State and Local Government Omnibus Bill. </a:t>
            </a:r>
          </a:p>
          <a:p>
            <a:pPr marL="0" marR="0">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Widespread support </a:t>
            </a:r>
          </a:p>
          <a:p>
            <a:pPr marL="400050" lvl="1">
              <a:spcBef>
                <a:spcPts val="0"/>
              </a:spcBef>
              <a:spcAft>
                <a:spcPts val="0"/>
              </a:spcAft>
            </a:pPr>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League of Minnesota Cities, MACTA, NATOA, ACM, the League of Women’s Voters, and others, but was opposed by the cable and phone associations and some of the Chambers of Commerce.  </a:t>
            </a:r>
            <a:endParaRPr lang="en-US"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F8CC7C37-061D-3DB1-158A-1AC5A47FEE39}"/>
              </a:ext>
            </a:extLst>
          </p:cNvPr>
          <p:cNvSpPr>
            <a:spLocks noGrp="1"/>
          </p:cNvSpPr>
          <p:nvPr>
            <p:ph type="title"/>
          </p:nvPr>
        </p:nvSpPr>
        <p:spPr/>
        <p:txBody>
          <a:bodyPr/>
          <a:lstStyle/>
          <a:p>
            <a:r>
              <a:rPr lang="en-US" dirty="0"/>
              <a:t>Minnesota – Equal Access to Broadband Act</a:t>
            </a:r>
          </a:p>
        </p:txBody>
      </p:sp>
    </p:spTree>
    <p:extLst>
      <p:ext uri="{BB962C8B-B14F-4D97-AF65-F5344CB8AC3E}">
        <p14:creationId xmlns:p14="http://schemas.microsoft.com/office/powerpoint/2010/main" val="498239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EDB045-6DE1-7C6C-D175-4C04A532482C}"/>
              </a:ext>
            </a:extLst>
          </p:cNvPr>
          <p:cNvSpPr>
            <a:spLocks noGrp="1"/>
          </p:cNvSpPr>
          <p:nvPr>
            <p:ph idx="1"/>
          </p:nvPr>
        </p:nvSpPr>
        <p:spPr/>
        <p:txBody>
          <a:bodyPr/>
          <a:lstStyle/>
          <a:p>
            <a:pPr marL="0" marR="0">
              <a:spcBef>
                <a:spcPts val="0"/>
              </a:spcBef>
              <a:spcAft>
                <a:spcPts val="0"/>
              </a:spcAft>
            </a:pPr>
            <a:r>
              <a:rPr lang="fr-FR" dirty="0">
                <a:solidFill>
                  <a:srgbClr val="000000"/>
                </a:solidFill>
                <a:latin typeface="Arial" panose="020B0604020202020204" pitchFamily="34" charset="0"/>
                <a:ea typeface="Calibri" panose="020F0502020204030204" pitchFamily="34" charset="0"/>
                <a:cs typeface="Arial" panose="020B0604020202020204" pitchFamily="34" charset="0"/>
              </a:rPr>
              <a:t>L</a:t>
            </a:r>
            <a:r>
              <a:rPr lang="fr-F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inks </a:t>
            </a:r>
            <a:r>
              <a:rPr lang="fr-F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with</a:t>
            </a:r>
            <a:r>
              <a:rPr lang="fr-F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more information.</a:t>
            </a:r>
            <a:endParaRPr lang="en-US" sz="24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https://www.kare11.com/video/news/politics/89-e6019161-8e5f-4a0a-8302-eeb14c5b06a7</a:t>
            </a: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https://www.house.mn.gov/sessiondaily/Story/18224</a:t>
            </a:r>
            <a:endParaRPr lang="fr-FR" sz="1800" dirty="0">
              <a:solidFill>
                <a:srgbClr val="1C89CC"/>
              </a:solidFill>
              <a:effectLst/>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https://www.lwvmn.org/league-news/2024/capitol-letter-for-mar-22</a:t>
            </a:r>
            <a:endParaRPr lang="fr-FR" sz="1800" u="sng" dirty="0">
              <a:solidFill>
                <a:srgbClr val="1C89CC"/>
              </a:solidFill>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https://ccxmedia.org/news/ccx-media-reports-on-the-equal-access-to-broadband-act/</a:t>
            </a:r>
            <a:endParaRPr lang="fr-FR" sz="1800" u="sng" dirty="0">
              <a:solidFill>
                <a:srgbClr val="1C89CC"/>
              </a:solidFill>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https://www.house.mn.gov/sessiondaily/Story/18157</a:t>
            </a:r>
            <a:endParaRPr lang="fr-FR" sz="1800" u="sng" dirty="0">
              <a:solidFill>
                <a:srgbClr val="1C89CC"/>
              </a:solidFill>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https://www.startribune.com/franchise-fee-internet-cable-provider-rural-broadband-media/600354375/</a:t>
            </a:r>
            <a:endParaRPr lang="fr-FR" sz="1800" u="sng" dirty="0">
              <a:solidFill>
                <a:srgbClr val="1C89CC"/>
              </a:solidFill>
              <a:latin typeface="Arial" panose="020B0604020202020204" pitchFamily="34" charset="0"/>
              <a:ea typeface="Calibri" panose="020F0502020204030204" pitchFamily="34" charset="0"/>
              <a:cs typeface="Arial" panose="020B0604020202020204" pitchFamily="34" charset="0"/>
            </a:endParaRPr>
          </a:p>
          <a:p>
            <a:pPr marL="400050" lvl="1">
              <a:spcBef>
                <a:spcPts val="0"/>
              </a:spcBef>
              <a:spcAft>
                <a:spcPts val="0"/>
              </a:spcAft>
            </a:pPr>
            <a:endPar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a:p>
            <a:pPr marL="400050" lvl="1">
              <a:spcBef>
                <a:spcPts val="0"/>
              </a:spcBef>
              <a:spcAft>
                <a:spcPts val="0"/>
              </a:spcAft>
            </a:pPr>
            <a:r>
              <a:rPr lang="fr-FR" sz="1800" u="sng" dirty="0">
                <a:solidFill>
                  <a:srgbClr val="1C89CC"/>
                </a:solidFill>
                <a:effectLst/>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https://www.lmc.org/news-publications/news/all/house-commerce-committee-advances-equal-access-to-broadband-act/</a:t>
            </a:r>
            <a:endParaRPr lang="en-US" sz="1800" dirty="0">
              <a:solidFill>
                <a:srgbClr val="1C89CC"/>
              </a:solidFill>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3" name="Title 2">
            <a:extLst>
              <a:ext uri="{FF2B5EF4-FFF2-40B4-BE49-F238E27FC236}">
                <a16:creationId xmlns:a16="http://schemas.microsoft.com/office/drawing/2014/main" id="{3E2964F8-FC31-394E-7E76-34FBBB110D4A}"/>
              </a:ext>
            </a:extLst>
          </p:cNvPr>
          <p:cNvSpPr>
            <a:spLocks noGrp="1"/>
          </p:cNvSpPr>
          <p:nvPr>
            <p:ph type="title"/>
          </p:nvPr>
        </p:nvSpPr>
        <p:spPr/>
        <p:txBody>
          <a:bodyPr/>
          <a:lstStyle/>
          <a:p>
            <a:r>
              <a:rPr lang="en-US" dirty="0"/>
              <a:t>Minnesota – Equal Access to Broadband Act</a:t>
            </a:r>
          </a:p>
        </p:txBody>
      </p:sp>
    </p:spTree>
    <p:extLst>
      <p:ext uri="{BB962C8B-B14F-4D97-AF65-F5344CB8AC3E}">
        <p14:creationId xmlns:p14="http://schemas.microsoft.com/office/powerpoint/2010/main" val="2884708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92912B-47DF-64FE-EB6B-9B81798707F8}"/>
              </a:ext>
            </a:extLst>
          </p:cNvPr>
          <p:cNvSpPr>
            <a:spLocks noGrp="1"/>
          </p:cNvSpPr>
          <p:nvPr>
            <p:ph type="title"/>
          </p:nvPr>
        </p:nvSpPr>
        <p:spPr/>
        <p:txBody>
          <a:bodyPr/>
          <a:lstStyle/>
          <a:p>
            <a:r>
              <a:rPr lang="en-US" b="1" dirty="0">
                <a:latin typeface="Adobe Caslon Pro"/>
              </a:rPr>
              <a:t>Thank You!</a:t>
            </a:r>
          </a:p>
        </p:txBody>
      </p:sp>
      <p:pic>
        <p:nvPicPr>
          <p:cNvPr id="9" name="Content Placeholder 8">
            <a:extLst>
              <a:ext uri="{FF2B5EF4-FFF2-40B4-BE49-F238E27FC236}">
                <a16:creationId xmlns:a16="http://schemas.microsoft.com/office/drawing/2014/main" id="{AE7846EA-CB41-9778-9A78-9A89EA47E138}"/>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rcRect/>
          <a:stretch/>
        </p:blipFill>
        <p:spPr>
          <a:xfrm>
            <a:off x="2215055" y="746919"/>
            <a:ext cx="2222500" cy="2222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Content Placeholder 4">
            <a:extLst>
              <a:ext uri="{FF2B5EF4-FFF2-40B4-BE49-F238E27FC236}">
                <a16:creationId xmlns:a16="http://schemas.microsoft.com/office/drawing/2014/main" id="{10C02171-71BC-FE36-9219-AB8F7A20B7AC}"/>
              </a:ext>
            </a:extLst>
          </p:cNvPr>
          <p:cNvSpPr>
            <a:spLocks noGrp="1"/>
          </p:cNvSpPr>
          <p:nvPr>
            <p:ph sz="half" idx="2"/>
          </p:nvPr>
        </p:nvSpPr>
        <p:spPr>
          <a:xfrm>
            <a:off x="633905" y="2970431"/>
            <a:ext cx="5384800" cy="3276600"/>
          </a:xfrm>
        </p:spPr>
        <p:txBody>
          <a:bodyPr/>
          <a:lstStyle/>
          <a:p>
            <a:pPr marL="0" indent="0" algn="ctr">
              <a:buNone/>
            </a:pPr>
            <a:r>
              <a:rPr lang="en-US" sz="2400" b="1" dirty="0">
                <a:latin typeface="Adobe Caslon Pro"/>
              </a:rPr>
              <a:t>Michael R. Bradley</a:t>
            </a:r>
          </a:p>
          <a:p>
            <a:pPr marL="0" indent="0" algn="ctr">
              <a:buNone/>
            </a:pPr>
            <a:r>
              <a:rPr lang="en-US" sz="2400" b="1" dirty="0">
                <a:latin typeface="Adobe Caslon Pro"/>
              </a:rPr>
              <a:t>Bradley Werner, LLC</a:t>
            </a:r>
          </a:p>
          <a:p>
            <a:pPr marL="0" indent="0" algn="ctr">
              <a:buNone/>
            </a:pPr>
            <a:r>
              <a:rPr lang="en-US" sz="1800" dirty="0">
                <a:latin typeface="Adobe Caslon Pro"/>
              </a:rPr>
              <a:t>Partner</a:t>
            </a:r>
          </a:p>
          <a:p>
            <a:pPr marL="0" indent="0" algn="ctr">
              <a:buNone/>
            </a:pPr>
            <a:endParaRPr lang="en-US" sz="2400" dirty="0">
              <a:latin typeface="Adobe Caslon Pro"/>
            </a:endParaRPr>
          </a:p>
          <a:p>
            <a:pPr marL="0" indent="0" algn="ctr">
              <a:buNone/>
            </a:pPr>
            <a:r>
              <a:rPr lang="en-US" sz="1800" dirty="0">
                <a:latin typeface="Adobe Caslon Pro"/>
              </a:rPr>
              <a:t>2145 </a:t>
            </a:r>
            <a:r>
              <a:rPr lang="en-US" sz="1800" dirty="0" err="1">
                <a:latin typeface="Adobe Caslon Pro"/>
              </a:rPr>
              <a:t>Woodlane</a:t>
            </a:r>
            <a:r>
              <a:rPr lang="en-US" sz="1800" dirty="0">
                <a:latin typeface="Adobe Caslon Pro"/>
              </a:rPr>
              <a:t> Drive, Suite 106</a:t>
            </a:r>
          </a:p>
          <a:p>
            <a:pPr marL="0" indent="0" algn="ctr">
              <a:buNone/>
            </a:pPr>
            <a:r>
              <a:rPr lang="en-US" sz="1800" dirty="0">
                <a:latin typeface="Adobe Caslon Pro"/>
              </a:rPr>
              <a:t>Woodbury, MN 55125</a:t>
            </a:r>
          </a:p>
          <a:p>
            <a:pPr marL="0" indent="0" algn="ctr">
              <a:buNone/>
            </a:pPr>
            <a:r>
              <a:rPr lang="en-US" sz="1800" dirty="0">
                <a:latin typeface="Adobe Caslon Pro"/>
              </a:rPr>
              <a:t>www.BradleyWerner.com</a:t>
            </a:r>
          </a:p>
          <a:p>
            <a:pPr marL="0" indent="0" algn="ctr">
              <a:buNone/>
            </a:pPr>
            <a:r>
              <a:rPr lang="en-US" sz="1800" dirty="0">
                <a:latin typeface="Adobe Caslon Pro"/>
              </a:rPr>
              <a:t>(651) 379-0900 ext. 101</a:t>
            </a:r>
          </a:p>
          <a:p>
            <a:pPr marL="0" indent="0" algn="ctr">
              <a:buNone/>
            </a:pPr>
            <a:r>
              <a:rPr lang="en-US" sz="1800" dirty="0">
                <a:latin typeface="Adobe Caslon Pro"/>
              </a:rPr>
              <a:t>mike@bradleywerner.com</a:t>
            </a:r>
          </a:p>
        </p:txBody>
      </p:sp>
      <p:sp>
        <p:nvSpPr>
          <p:cNvPr id="2" name="Content Placeholder 4">
            <a:extLst>
              <a:ext uri="{FF2B5EF4-FFF2-40B4-BE49-F238E27FC236}">
                <a16:creationId xmlns:a16="http://schemas.microsoft.com/office/drawing/2014/main" id="{124A4F63-BF0B-536E-BEC0-EDEF607673C8}"/>
              </a:ext>
            </a:extLst>
          </p:cNvPr>
          <p:cNvSpPr txBox="1">
            <a:spLocks/>
          </p:cNvSpPr>
          <p:nvPr/>
        </p:nvSpPr>
        <p:spPr bwMode="auto">
          <a:xfrm>
            <a:off x="6018705" y="2823971"/>
            <a:ext cx="5384800" cy="3276600"/>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Ø"/>
              <a:defRPr sz="2800">
                <a:solidFill>
                  <a:srgbClr val="00265F"/>
                </a:solidFill>
                <a:latin typeface="+mn-lt"/>
                <a:ea typeface="+mn-ea"/>
                <a:cs typeface="+mn-cs"/>
              </a:defRPr>
            </a:lvl1pPr>
            <a:lvl2pPr marL="742950" indent="-285750" algn="l" rtl="0" eaLnBrk="0" fontAlgn="base" hangingPunct="0">
              <a:spcBef>
                <a:spcPct val="20000"/>
              </a:spcBef>
              <a:spcAft>
                <a:spcPct val="0"/>
              </a:spcAft>
              <a:buChar char="•"/>
              <a:defRPr sz="2400">
                <a:solidFill>
                  <a:srgbClr val="465A8C"/>
                </a:solidFill>
                <a:latin typeface="+mn-lt"/>
              </a:defRPr>
            </a:lvl2pPr>
            <a:lvl3pPr marL="1143000" indent="-228600" algn="l" rtl="0" eaLnBrk="0" fontAlgn="base" hangingPunct="0">
              <a:spcBef>
                <a:spcPct val="20000"/>
              </a:spcBef>
              <a:spcAft>
                <a:spcPct val="0"/>
              </a:spcAft>
              <a:buChar char="•"/>
              <a:defRPr sz="2000">
                <a:solidFill>
                  <a:srgbClr val="465A8C"/>
                </a:solidFill>
                <a:latin typeface="+mn-lt"/>
              </a:defRPr>
            </a:lvl3pPr>
            <a:lvl4pPr marL="1600200" indent="-228600" algn="l" rtl="0" eaLnBrk="0" fontAlgn="base" hangingPunct="0">
              <a:spcBef>
                <a:spcPct val="20000"/>
              </a:spcBef>
              <a:spcAft>
                <a:spcPct val="0"/>
              </a:spcAft>
              <a:buChar char="•"/>
              <a:defRPr sz="1800">
                <a:solidFill>
                  <a:srgbClr val="465A8C"/>
                </a:solidFill>
                <a:latin typeface="+mn-lt"/>
              </a:defRPr>
            </a:lvl4pPr>
            <a:lvl5pPr marL="2057400" indent="-228600" algn="l" rtl="0" eaLnBrk="0" fontAlgn="base" hangingPunct="0">
              <a:spcBef>
                <a:spcPct val="20000"/>
              </a:spcBef>
              <a:spcAft>
                <a:spcPct val="0"/>
              </a:spcAft>
              <a:buChar char="•"/>
              <a:defRPr sz="1800">
                <a:solidFill>
                  <a:srgbClr val="465A8C"/>
                </a:solidFill>
                <a:latin typeface="+mn-lt"/>
              </a:defRPr>
            </a:lvl5pPr>
            <a:lvl6pPr marL="2514600" indent="-228600" algn="l" rtl="0" fontAlgn="base">
              <a:spcBef>
                <a:spcPct val="20000"/>
              </a:spcBef>
              <a:spcAft>
                <a:spcPct val="0"/>
              </a:spcAft>
              <a:buChar char="•"/>
              <a:defRPr sz="1800">
                <a:solidFill>
                  <a:srgbClr val="465A8C"/>
                </a:solidFill>
                <a:latin typeface="+mn-lt"/>
              </a:defRPr>
            </a:lvl6pPr>
            <a:lvl7pPr marL="2971800" indent="-228600" algn="l" rtl="0" fontAlgn="base">
              <a:spcBef>
                <a:spcPct val="20000"/>
              </a:spcBef>
              <a:spcAft>
                <a:spcPct val="0"/>
              </a:spcAft>
              <a:buChar char="•"/>
              <a:defRPr sz="1800">
                <a:solidFill>
                  <a:srgbClr val="465A8C"/>
                </a:solidFill>
                <a:latin typeface="+mn-lt"/>
              </a:defRPr>
            </a:lvl7pPr>
            <a:lvl8pPr marL="3429000" indent="-228600" algn="l" rtl="0" fontAlgn="base">
              <a:spcBef>
                <a:spcPct val="20000"/>
              </a:spcBef>
              <a:spcAft>
                <a:spcPct val="0"/>
              </a:spcAft>
              <a:buChar char="•"/>
              <a:defRPr sz="1800">
                <a:solidFill>
                  <a:srgbClr val="465A8C"/>
                </a:solidFill>
                <a:latin typeface="+mn-lt"/>
              </a:defRPr>
            </a:lvl8pPr>
            <a:lvl9pPr marL="3886200" indent="-228600" algn="l" rtl="0" fontAlgn="base">
              <a:spcBef>
                <a:spcPct val="20000"/>
              </a:spcBef>
              <a:spcAft>
                <a:spcPct val="0"/>
              </a:spcAft>
              <a:buChar char="•"/>
              <a:defRPr sz="1800">
                <a:solidFill>
                  <a:srgbClr val="465A8C"/>
                </a:solidFill>
                <a:latin typeface="+mn-lt"/>
              </a:defRPr>
            </a:lvl9pPr>
          </a:lstStyle>
          <a:p>
            <a:pPr marL="0" indent="0" algn="ctr">
              <a:buFont typeface="Wingdings" pitchFamily="2" charset="2"/>
              <a:buNone/>
            </a:pPr>
            <a:r>
              <a:rPr lang="en-US" sz="2400" b="1" kern="0" dirty="0">
                <a:latin typeface="Adobe Caslon Pro"/>
              </a:rPr>
              <a:t>Jeffrey M. Bayne</a:t>
            </a:r>
          </a:p>
          <a:p>
            <a:pPr marL="0" indent="0" algn="ctr">
              <a:buFont typeface="Wingdings" pitchFamily="2" charset="2"/>
              <a:buNone/>
            </a:pPr>
            <a:r>
              <a:rPr lang="en-US" sz="2400" b="1" kern="0" dirty="0">
                <a:latin typeface="Adobe Caslon Pro"/>
              </a:rPr>
              <a:t>Spiegel &amp; McDiarmid LLP</a:t>
            </a:r>
          </a:p>
          <a:p>
            <a:pPr marL="0" indent="0" algn="ctr">
              <a:buFont typeface="Wingdings" pitchFamily="2" charset="2"/>
              <a:buNone/>
            </a:pPr>
            <a:r>
              <a:rPr lang="en-US" sz="1800" kern="0" dirty="0">
                <a:latin typeface="Adobe Caslon Pro"/>
              </a:rPr>
              <a:t>Partner</a:t>
            </a:r>
          </a:p>
          <a:p>
            <a:pPr marL="0" indent="0" algn="ctr">
              <a:buFont typeface="Wingdings" pitchFamily="2" charset="2"/>
              <a:buNone/>
            </a:pPr>
            <a:endParaRPr lang="en-US" sz="2400" kern="0" dirty="0">
              <a:latin typeface="Adobe Caslon Pro"/>
            </a:endParaRPr>
          </a:p>
          <a:p>
            <a:pPr marL="0" indent="0" algn="ctr">
              <a:buFont typeface="Wingdings" pitchFamily="2" charset="2"/>
              <a:buNone/>
            </a:pPr>
            <a:r>
              <a:rPr lang="en-US" sz="1800" kern="0" dirty="0">
                <a:latin typeface="Adobe Caslon Pro"/>
              </a:rPr>
              <a:t>1818 N Street, NW, 8</a:t>
            </a:r>
            <a:r>
              <a:rPr lang="en-US" sz="1800" kern="0" baseline="30000" dirty="0">
                <a:latin typeface="Adobe Caslon Pro"/>
              </a:rPr>
              <a:t>th</a:t>
            </a:r>
            <a:r>
              <a:rPr lang="en-US" sz="1800" kern="0" dirty="0">
                <a:latin typeface="Adobe Caslon Pro"/>
              </a:rPr>
              <a:t> Floor</a:t>
            </a:r>
          </a:p>
          <a:p>
            <a:pPr marL="0" indent="0" algn="ctr">
              <a:buFont typeface="Wingdings" pitchFamily="2" charset="2"/>
              <a:buNone/>
            </a:pPr>
            <a:r>
              <a:rPr lang="en-US" sz="1800" kern="0" dirty="0">
                <a:latin typeface="Adobe Caslon Pro"/>
              </a:rPr>
              <a:t>Washington DC, 20036</a:t>
            </a:r>
          </a:p>
          <a:p>
            <a:pPr marL="0" indent="0" algn="ctr">
              <a:buFont typeface="Wingdings" pitchFamily="2" charset="2"/>
              <a:buNone/>
            </a:pPr>
            <a:r>
              <a:rPr lang="en-US" sz="1800" kern="0" dirty="0">
                <a:latin typeface="Adobe Caslon Pro"/>
              </a:rPr>
              <a:t>www.spiegelmcd.com</a:t>
            </a:r>
          </a:p>
          <a:p>
            <a:pPr marL="0" indent="0" algn="ctr">
              <a:buFont typeface="Wingdings" pitchFamily="2" charset="2"/>
              <a:buNone/>
            </a:pPr>
            <a:r>
              <a:rPr lang="en-US" sz="1800" kern="0" dirty="0">
                <a:latin typeface="Adobe Caslon Pro"/>
              </a:rPr>
              <a:t>(202) 879-4094</a:t>
            </a:r>
          </a:p>
          <a:p>
            <a:pPr marL="0" indent="0" algn="ctr">
              <a:buFont typeface="Wingdings" pitchFamily="2" charset="2"/>
              <a:buNone/>
            </a:pPr>
            <a:r>
              <a:rPr lang="en-US" sz="1800" kern="0" dirty="0">
                <a:latin typeface="Adobe Caslon Pro"/>
              </a:rPr>
              <a:t>jeffrey.bayne@spiegelmcd.com</a:t>
            </a:r>
          </a:p>
        </p:txBody>
      </p:sp>
      <p:pic>
        <p:nvPicPr>
          <p:cNvPr id="1026" name="Picture 2" descr="Jeffrey M. Bayne">
            <a:extLst>
              <a:ext uri="{FF2B5EF4-FFF2-40B4-BE49-F238E27FC236}">
                <a16:creationId xmlns:a16="http://schemas.microsoft.com/office/drawing/2014/main" id="{67EE16CD-832D-DA54-5A23-1D005C0E52D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42" r="9524" b="36937"/>
          <a:stretch/>
        </p:blipFill>
        <p:spPr bwMode="auto">
          <a:xfrm>
            <a:off x="7599855" y="746919"/>
            <a:ext cx="2222500" cy="2222500"/>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7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C8BF3-AAA3-F606-DB88-31654795284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055B77-FF03-D9A0-3435-FC0B8655B673}"/>
              </a:ext>
            </a:extLst>
          </p:cNvPr>
          <p:cNvSpPr>
            <a:spLocks noGrp="1"/>
          </p:cNvSpPr>
          <p:nvPr>
            <p:ph idx="1"/>
          </p:nvPr>
        </p:nvSpPr>
        <p:spPr>
          <a:xfrm>
            <a:off x="914400" y="1219200"/>
            <a:ext cx="10553700" cy="5053012"/>
          </a:xfrm>
        </p:spPr>
        <p:txBody>
          <a:bodyPr/>
          <a:lstStyle/>
          <a:p>
            <a:r>
              <a:rPr lang="en-US" sz="2400" dirty="0">
                <a:effectLst/>
                <a:latin typeface="Arial" panose="020B0604020202020204" pitchFamily="34" charset="0"/>
                <a:ea typeface="Calibri" panose="020F0502020204030204" pitchFamily="34" charset="0"/>
                <a:cs typeface="Arial" panose="020B0604020202020204" pitchFamily="34" charset="0"/>
              </a:rPr>
              <a:t>Declining Cable and PEG Revenues: The Cause of the Decline</a:t>
            </a:r>
          </a:p>
          <a:p>
            <a:r>
              <a:rPr lang="en-US" dirty="0">
                <a:latin typeface="Arial" panose="020B0604020202020204" pitchFamily="34" charset="0"/>
                <a:ea typeface="Calibri" panose="020F0502020204030204" pitchFamily="34" charset="0"/>
                <a:cs typeface="Arial" panose="020B0604020202020204" pitchFamily="34" charset="0"/>
              </a:rPr>
              <a:t>How (and why) to attack the problem from the State level?</a:t>
            </a:r>
          </a:p>
          <a:p>
            <a:pPr lvl="1"/>
            <a:r>
              <a:rPr lang="en-US" dirty="0">
                <a:latin typeface="Arial" panose="020B0604020202020204" pitchFamily="34" charset="0"/>
                <a:ea typeface="Calibri" panose="020F0502020204030204" pitchFamily="34" charset="0"/>
                <a:cs typeface="Arial" panose="020B0604020202020204" pitchFamily="34" charset="0"/>
              </a:rPr>
              <a:t>Options: What and How much can be done varies by state.</a:t>
            </a:r>
          </a:p>
          <a:p>
            <a:pPr lvl="1"/>
            <a:r>
              <a:rPr lang="en-US" dirty="0">
                <a:latin typeface="Arial" panose="020B0604020202020204" pitchFamily="34" charset="0"/>
                <a:ea typeface="Calibri" panose="020F0502020204030204" pitchFamily="34" charset="0"/>
                <a:cs typeface="Arial" panose="020B0604020202020204" pitchFamily="34" charset="0"/>
              </a:rPr>
              <a:t>State Legislation</a:t>
            </a:r>
          </a:p>
          <a:p>
            <a:pPr lvl="1"/>
            <a:r>
              <a:rPr lang="en-US" dirty="0">
                <a:effectLst/>
                <a:latin typeface="Arial" panose="020B0604020202020204" pitchFamily="34" charset="0"/>
                <a:ea typeface="Calibri" panose="020F0502020204030204" pitchFamily="34" charset="0"/>
                <a:cs typeface="Arial" panose="020B0604020202020204" pitchFamily="34" charset="0"/>
              </a:rPr>
              <a:t>Stat</a:t>
            </a:r>
            <a:r>
              <a:rPr lang="en-US" dirty="0">
                <a:latin typeface="Arial" panose="020B0604020202020204" pitchFamily="34" charset="0"/>
                <a:ea typeface="Calibri" panose="020F0502020204030204" pitchFamily="34" charset="0"/>
                <a:cs typeface="Arial" panose="020B0604020202020204" pitchFamily="34" charset="0"/>
              </a:rPr>
              <a:t>e Regulatory Agency (</a:t>
            </a:r>
            <a:r>
              <a:rPr lang="en-US" dirty="0" err="1">
                <a:latin typeface="Arial" panose="020B0604020202020204" pitchFamily="34" charset="0"/>
                <a:ea typeface="Calibri" panose="020F0502020204030204" pitchFamily="34" charset="0"/>
                <a:cs typeface="Arial" panose="020B0604020202020204" pitchFamily="34" charset="0"/>
              </a:rPr>
              <a:t>e.g</a:t>
            </a:r>
            <a:r>
              <a:rPr lang="en-US" dirty="0">
                <a:latin typeface="Arial" panose="020B0604020202020204" pitchFamily="34" charset="0"/>
                <a:ea typeface="Calibri" panose="020F0502020204030204" pitchFamily="34" charset="0"/>
                <a:cs typeface="Arial" panose="020B0604020202020204" pitchFamily="34" charset="0"/>
              </a:rPr>
              <a:t> California Public Utility Commission)</a:t>
            </a:r>
          </a:p>
          <a:p>
            <a:r>
              <a:rPr lang="en-US" dirty="0">
                <a:latin typeface="Arial" panose="020B0604020202020204" pitchFamily="34" charset="0"/>
                <a:ea typeface="Calibri" panose="020F0502020204030204" pitchFamily="34" charset="0"/>
                <a:cs typeface="Arial" panose="020B0604020202020204" pitchFamily="34" charset="0"/>
              </a:rPr>
              <a:t>Examples of activities in a variety of States</a:t>
            </a:r>
          </a:p>
          <a:p>
            <a:pPr lvl="1"/>
            <a:r>
              <a:rPr lang="en-US" dirty="0">
                <a:latin typeface="Arial" panose="020B0604020202020204" pitchFamily="34" charset="0"/>
                <a:ea typeface="Calibri" panose="020F0502020204030204" pitchFamily="34" charset="0"/>
                <a:cs typeface="Arial" panose="020B0604020202020204" pitchFamily="34" charset="0"/>
              </a:rPr>
              <a:t>Legislative approach: New York, Massachusetts, Maine, Minnesota, Vermont</a:t>
            </a:r>
          </a:p>
          <a:p>
            <a:pPr lvl="1"/>
            <a:r>
              <a:rPr lang="en-US" dirty="0">
                <a:effectLst/>
                <a:latin typeface="Arial" panose="020B0604020202020204" pitchFamily="34" charset="0"/>
                <a:ea typeface="Calibri" panose="020F0502020204030204" pitchFamily="34" charset="0"/>
                <a:cs typeface="Arial" panose="020B0604020202020204" pitchFamily="34" charset="0"/>
              </a:rPr>
              <a:t>State </a:t>
            </a:r>
            <a:r>
              <a:rPr lang="en-US" dirty="0">
                <a:latin typeface="Arial" panose="020B0604020202020204" pitchFamily="34" charset="0"/>
                <a:ea typeface="Calibri" panose="020F0502020204030204" pitchFamily="34" charset="0"/>
                <a:cs typeface="Arial" panose="020B0604020202020204" pitchFamily="34" charset="0"/>
              </a:rPr>
              <a:t>Regulatory approach: California</a:t>
            </a:r>
          </a:p>
          <a:p>
            <a:r>
              <a:rPr lang="en-US" dirty="0">
                <a:latin typeface="Arial" panose="020B0604020202020204" pitchFamily="34" charset="0"/>
                <a:ea typeface="Calibri" panose="020F0502020204030204" pitchFamily="34" charset="0"/>
                <a:cs typeface="Arial" panose="020B0604020202020204" pitchFamily="34" charset="0"/>
              </a:rPr>
              <a:t>Making Change: What’s the process?</a:t>
            </a:r>
          </a:p>
          <a:p>
            <a:pPr lvl="1"/>
            <a:r>
              <a:rPr lang="en-US" dirty="0">
                <a:effectLst/>
                <a:latin typeface="Arial" panose="020B0604020202020204" pitchFamily="34" charset="0"/>
                <a:ea typeface="Calibri" panose="020F0502020204030204" pitchFamily="34" charset="0"/>
                <a:cs typeface="Arial" panose="020B0604020202020204" pitchFamily="34" charset="0"/>
              </a:rPr>
              <a:t>Coalition building</a:t>
            </a:r>
          </a:p>
          <a:p>
            <a:pPr lvl="1"/>
            <a:r>
              <a:rPr lang="en-US" dirty="0">
                <a:latin typeface="Arial" panose="020B0604020202020204" pitchFamily="34" charset="0"/>
                <a:ea typeface="Calibri" panose="020F0502020204030204" pitchFamily="34" charset="0"/>
                <a:cs typeface="Arial" panose="020B0604020202020204" pitchFamily="34" charset="0"/>
              </a:rPr>
              <a:t>Crafting language</a:t>
            </a:r>
          </a:p>
          <a:p>
            <a:pPr lvl="1"/>
            <a:r>
              <a:rPr lang="en-US" dirty="0">
                <a:effectLst/>
                <a:latin typeface="Arial" panose="020B0604020202020204" pitchFamily="34" charset="0"/>
                <a:ea typeface="Calibri" panose="020F0502020204030204" pitchFamily="34" charset="0"/>
                <a:cs typeface="Arial" panose="020B0604020202020204" pitchFamily="34" charset="0"/>
              </a:rPr>
              <a:t>Navigating the legislative or regulatory agency process</a:t>
            </a:r>
          </a:p>
          <a:p>
            <a:endParaRPr lang="en-US" dirty="0">
              <a:latin typeface="Arial" panose="020B0604020202020204" pitchFamily="34" charset="0"/>
              <a:ea typeface="Calibri" panose="020F0502020204030204" pitchFamily="34" charset="0"/>
              <a:cs typeface="Arial" panose="020B0604020202020204" pitchFamily="34" charset="0"/>
            </a:endParaRPr>
          </a:p>
          <a:p>
            <a:pPr lvl="1"/>
            <a:endParaRPr lang="en-US" dirty="0">
              <a:effectLst/>
              <a:latin typeface="Arial" panose="020B0604020202020204" pitchFamily="34" charset="0"/>
              <a:ea typeface="Calibri" panose="020F0502020204030204" pitchFamily="34" charset="0"/>
              <a:cs typeface="Arial" panose="020B0604020202020204" pitchFamily="34" charset="0"/>
            </a:endParaRPr>
          </a:p>
          <a:p>
            <a:endParaRPr lang="en-US" sz="24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itle 2">
            <a:extLst>
              <a:ext uri="{FF2B5EF4-FFF2-40B4-BE49-F238E27FC236}">
                <a16:creationId xmlns:a16="http://schemas.microsoft.com/office/drawing/2014/main" id="{3EFAE2AE-1AC8-8224-27E9-CE925BCB97EE}"/>
              </a:ext>
            </a:extLst>
          </p:cNvPr>
          <p:cNvSpPr>
            <a:spLocks noGrp="1"/>
          </p:cNvSpPr>
          <p:nvPr>
            <p:ph type="title"/>
          </p:nvPr>
        </p:nvSpPr>
        <p:spPr/>
        <p:txBody>
          <a:bodyPr/>
          <a:lstStyle/>
          <a:p>
            <a:r>
              <a:rPr lang="en-US" dirty="0">
                <a:solidFill>
                  <a:srgbClr val="C00000"/>
                </a:solidFill>
              </a:rPr>
              <a:t>What We’re Going to Discuss!</a:t>
            </a:r>
            <a:endParaRPr lang="en-US" dirty="0"/>
          </a:p>
        </p:txBody>
      </p:sp>
    </p:spTree>
    <p:extLst>
      <p:ext uri="{BB962C8B-B14F-4D97-AF65-F5344CB8AC3E}">
        <p14:creationId xmlns:p14="http://schemas.microsoft.com/office/powerpoint/2010/main" val="3324376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9A9AA6-C7C7-F425-2077-684BC1620B3C}"/>
              </a:ext>
            </a:extLst>
          </p:cNvPr>
          <p:cNvSpPr>
            <a:spLocks noGrp="1"/>
          </p:cNvSpPr>
          <p:nvPr>
            <p:ph type="title"/>
          </p:nvPr>
        </p:nvSpPr>
        <p:spPr/>
        <p:txBody>
          <a:bodyPr/>
          <a:lstStyle/>
          <a:p>
            <a:r>
              <a:rPr lang="en-US" dirty="0"/>
              <a:t>Is Cable Television Dead?</a:t>
            </a:r>
          </a:p>
        </p:txBody>
      </p:sp>
      <p:pic>
        <p:nvPicPr>
          <p:cNvPr id="4" name="Picture 3" descr="A group of people holding hands">
            <a:extLst>
              <a:ext uri="{FF2B5EF4-FFF2-40B4-BE49-F238E27FC236}">
                <a16:creationId xmlns:a16="http://schemas.microsoft.com/office/drawing/2014/main" id="{98FF9D54-ABC8-B626-2897-E612F9AAB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447800"/>
            <a:ext cx="8528093" cy="4299640"/>
          </a:xfrm>
          <a:prstGeom prst="rect">
            <a:avLst/>
          </a:prstGeom>
        </p:spPr>
      </p:pic>
    </p:spTree>
    <p:extLst>
      <p:ext uri="{BB962C8B-B14F-4D97-AF65-F5344CB8AC3E}">
        <p14:creationId xmlns:p14="http://schemas.microsoft.com/office/powerpoint/2010/main" val="358911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 shot of a graph&#10;&#10;Description automatically generated">
            <a:extLst>
              <a:ext uri="{FF2B5EF4-FFF2-40B4-BE49-F238E27FC236}">
                <a16:creationId xmlns:a16="http://schemas.microsoft.com/office/drawing/2014/main" id="{94805D81-B762-E770-D1F2-DBA59F89F9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402" y="1219200"/>
            <a:ext cx="6375196" cy="4800600"/>
          </a:xfrm>
        </p:spPr>
      </p:pic>
      <p:sp>
        <p:nvSpPr>
          <p:cNvPr id="3" name="Title 2">
            <a:extLst>
              <a:ext uri="{FF2B5EF4-FFF2-40B4-BE49-F238E27FC236}">
                <a16:creationId xmlns:a16="http://schemas.microsoft.com/office/drawing/2014/main" id="{8F1BDB09-33DA-0530-D06C-C8FEF10003CE}"/>
              </a:ext>
            </a:extLst>
          </p:cNvPr>
          <p:cNvSpPr>
            <a:spLocks noGrp="1"/>
          </p:cNvSpPr>
          <p:nvPr>
            <p:ph type="title"/>
          </p:nvPr>
        </p:nvSpPr>
        <p:spPr/>
        <p:txBody>
          <a:bodyPr/>
          <a:lstStyle/>
          <a:p>
            <a:r>
              <a:rPr lang="en-US" dirty="0"/>
              <a:t>Cable Revenue Still Significant – But Declining</a:t>
            </a:r>
          </a:p>
        </p:txBody>
      </p:sp>
    </p:spTree>
    <p:extLst>
      <p:ext uri="{BB962C8B-B14F-4D97-AF65-F5344CB8AC3E}">
        <p14:creationId xmlns:p14="http://schemas.microsoft.com/office/powerpoint/2010/main" val="215301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aph of a number of people&#10;&#10;Description automatically generated">
            <a:extLst>
              <a:ext uri="{FF2B5EF4-FFF2-40B4-BE49-F238E27FC236}">
                <a16:creationId xmlns:a16="http://schemas.microsoft.com/office/drawing/2014/main" id="{74D40BB1-D2F3-A45B-0DC0-1EDFC0FD5E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2893" y="1143000"/>
            <a:ext cx="8226213" cy="4800600"/>
          </a:xfrm>
        </p:spPr>
      </p:pic>
      <p:sp>
        <p:nvSpPr>
          <p:cNvPr id="3" name="Title 2">
            <a:extLst>
              <a:ext uri="{FF2B5EF4-FFF2-40B4-BE49-F238E27FC236}">
                <a16:creationId xmlns:a16="http://schemas.microsoft.com/office/drawing/2014/main" id="{94F708C5-7087-F408-8693-213C2D63A096}"/>
              </a:ext>
            </a:extLst>
          </p:cNvPr>
          <p:cNvSpPr>
            <a:spLocks noGrp="1"/>
          </p:cNvSpPr>
          <p:nvPr>
            <p:ph type="title"/>
          </p:nvPr>
        </p:nvSpPr>
        <p:spPr/>
        <p:txBody>
          <a:bodyPr/>
          <a:lstStyle/>
          <a:p>
            <a:r>
              <a:rPr lang="en-US" dirty="0"/>
              <a:t>Cable Subscriptions Still Significant – But Declining</a:t>
            </a:r>
          </a:p>
        </p:txBody>
      </p:sp>
      <p:sp>
        <p:nvSpPr>
          <p:cNvPr id="6" name="TextBox 5">
            <a:extLst>
              <a:ext uri="{FF2B5EF4-FFF2-40B4-BE49-F238E27FC236}">
                <a16:creationId xmlns:a16="http://schemas.microsoft.com/office/drawing/2014/main" id="{6B9203F6-8838-E257-B818-61C6A3CA9CD6}"/>
              </a:ext>
            </a:extLst>
          </p:cNvPr>
          <p:cNvSpPr txBox="1"/>
          <p:nvPr/>
        </p:nvSpPr>
        <p:spPr>
          <a:xfrm>
            <a:off x="1982893" y="5867400"/>
            <a:ext cx="8226213" cy="381000"/>
          </a:xfrm>
          <a:prstGeom prst="rect">
            <a:avLst/>
          </a:prstGeom>
          <a:noFill/>
        </p:spPr>
        <p:txBody>
          <a:bodyPr wrap="square" rtlCol="0">
            <a:spAutoFit/>
          </a:bodyPr>
          <a:lstStyle/>
          <a:p>
            <a:r>
              <a:rPr lang="en-US" dirty="0"/>
              <a:t>https://www.cablecompare.com/blog/us-cable-subscriber-statistics</a:t>
            </a:r>
          </a:p>
        </p:txBody>
      </p:sp>
    </p:spTree>
    <p:extLst>
      <p:ext uri="{BB962C8B-B14F-4D97-AF65-F5344CB8AC3E}">
        <p14:creationId xmlns:p14="http://schemas.microsoft.com/office/powerpoint/2010/main" val="2472426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44048-D735-8FAE-87A7-3BB308696CB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573A2C-7A80-527D-369C-2E831CD56E3D}"/>
              </a:ext>
            </a:extLst>
          </p:cNvPr>
          <p:cNvSpPr>
            <a:spLocks noGrp="1"/>
          </p:cNvSpPr>
          <p:nvPr>
            <p:ph idx="1"/>
          </p:nvPr>
        </p:nvSpPr>
        <p:spPr/>
        <p:txBody>
          <a:bodyPr/>
          <a:lstStyle/>
          <a:p>
            <a:r>
              <a:rPr lang="en-US" dirty="0"/>
              <a:t>General Fund Obligation</a:t>
            </a:r>
          </a:p>
          <a:p>
            <a:pPr lvl="1"/>
            <a:r>
              <a:rPr lang="en-US" dirty="0"/>
              <a:t>Vermont</a:t>
            </a:r>
          </a:p>
          <a:p>
            <a:pPr>
              <a:spcBef>
                <a:spcPts val="1800"/>
              </a:spcBef>
            </a:pPr>
            <a:r>
              <a:rPr lang="en-US" dirty="0"/>
              <a:t>Gross Earnings Tax</a:t>
            </a:r>
          </a:p>
          <a:p>
            <a:pPr lvl="1"/>
            <a:r>
              <a:rPr lang="en-US" dirty="0"/>
              <a:t>Conn., NY</a:t>
            </a:r>
          </a:p>
          <a:p>
            <a:pPr>
              <a:spcBef>
                <a:spcPts val="1800"/>
              </a:spcBef>
            </a:pPr>
            <a:r>
              <a:rPr lang="en-US" dirty="0"/>
              <a:t>Streaming Video Tax or Fee</a:t>
            </a:r>
          </a:p>
          <a:p>
            <a:pPr lvl="1"/>
            <a:r>
              <a:rPr lang="en-US" dirty="0"/>
              <a:t>NY, Mass, Minn.</a:t>
            </a:r>
          </a:p>
          <a:p>
            <a:pPr>
              <a:spcBef>
                <a:spcPts val="1800"/>
              </a:spcBef>
            </a:pPr>
            <a:r>
              <a:rPr lang="en-US" dirty="0"/>
              <a:t>Broadband Franchising</a:t>
            </a:r>
          </a:p>
          <a:p>
            <a:pPr lvl="1"/>
            <a:r>
              <a:rPr lang="en-US" dirty="0"/>
              <a:t>Minn. - Equal Access to Broadband Act</a:t>
            </a:r>
          </a:p>
          <a:p>
            <a:pPr>
              <a:spcBef>
                <a:spcPts val="1800"/>
              </a:spcBef>
            </a:pPr>
            <a:r>
              <a:rPr lang="en-US" dirty="0"/>
              <a:t>Other</a:t>
            </a:r>
          </a:p>
        </p:txBody>
      </p:sp>
      <p:sp>
        <p:nvSpPr>
          <p:cNvPr id="3" name="Title 2">
            <a:extLst>
              <a:ext uri="{FF2B5EF4-FFF2-40B4-BE49-F238E27FC236}">
                <a16:creationId xmlns:a16="http://schemas.microsoft.com/office/drawing/2014/main" id="{80ABDA3D-CD6B-DE8D-D5FF-0E7C3CE39D51}"/>
              </a:ext>
            </a:extLst>
          </p:cNvPr>
          <p:cNvSpPr>
            <a:spLocks noGrp="1"/>
          </p:cNvSpPr>
          <p:nvPr>
            <p:ph type="title"/>
          </p:nvPr>
        </p:nvSpPr>
        <p:spPr/>
        <p:txBody>
          <a:bodyPr/>
          <a:lstStyle/>
          <a:p>
            <a:r>
              <a:rPr lang="en-US" dirty="0"/>
              <a:t>Legislative Options</a:t>
            </a:r>
          </a:p>
        </p:txBody>
      </p:sp>
    </p:spTree>
    <p:extLst>
      <p:ext uri="{BB962C8B-B14F-4D97-AF65-F5344CB8AC3E}">
        <p14:creationId xmlns:p14="http://schemas.microsoft.com/office/powerpoint/2010/main" val="411217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447EB-2033-61AA-E5A1-0D92DB3F43F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43A0EC-593F-FBE8-C292-16012AD8A387}"/>
              </a:ext>
            </a:extLst>
          </p:cNvPr>
          <p:cNvSpPr>
            <a:spLocks noGrp="1"/>
          </p:cNvSpPr>
          <p:nvPr>
            <p:ph idx="1"/>
          </p:nvPr>
        </p:nvSpPr>
        <p:spPr/>
        <p:txBody>
          <a:bodyPr/>
          <a:lstStyle/>
          <a:p>
            <a:r>
              <a:rPr lang="en-US" dirty="0"/>
              <a:t>What’s happening California at the CPUC?</a:t>
            </a:r>
          </a:p>
          <a:p>
            <a:pPr lvl="1"/>
            <a:r>
              <a:rPr lang="en-US" dirty="0"/>
              <a:t>Ongoing Rulemaking process</a:t>
            </a:r>
          </a:p>
          <a:p>
            <a:pPr lvl="1"/>
            <a:r>
              <a:rPr lang="en-US" dirty="0"/>
              <a:t>PEG HD as part of a consumer protection process</a:t>
            </a:r>
          </a:p>
          <a:p>
            <a:r>
              <a:rPr lang="en-US" dirty="0"/>
              <a:t>What happens next?</a:t>
            </a:r>
          </a:p>
          <a:p>
            <a:pPr marL="0" indent="0">
              <a:buNone/>
            </a:pPr>
            <a:endParaRPr lang="en-US" dirty="0"/>
          </a:p>
          <a:p>
            <a:r>
              <a:rPr lang="en-US" dirty="0"/>
              <a:t>Could PEG funding issues be addressed a CPUC process rather than a legislative process?</a:t>
            </a:r>
          </a:p>
          <a:p>
            <a:endParaRPr lang="en-US" dirty="0"/>
          </a:p>
          <a:p>
            <a:r>
              <a:rPr lang="en-US" dirty="0"/>
              <a:t>Are other states address PEG issues through a regulatory agency?</a:t>
            </a:r>
          </a:p>
          <a:p>
            <a:pPr marL="457200" lvl="1" indent="0">
              <a:buNone/>
            </a:pPr>
            <a:endParaRPr lang="en-US" dirty="0"/>
          </a:p>
          <a:p>
            <a:endParaRPr lang="en-US" dirty="0"/>
          </a:p>
          <a:p>
            <a:endParaRPr lang="en-US" dirty="0"/>
          </a:p>
          <a:p>
            <a:r>
              <a:rPr lang="en-US" dirty="0" err="1"/>
              <a:t>ther</a:t>
            </a:r>
            <a:endParaRPr lang="en-US" dirty="0"/>
          </a:p>
        </p:txBody>
      </p:sp>
      <p:sp>
        <p:nvSpPr>
          <p:cNvPr id="3" name="Title 2">
            <a:extLst>
              <a:ext uri="{FF2B5EF4-FFF2-40B4-BE49-F238E27FC236}">
                <a16:creationId xmlns:a16="http://schemas.microsoft.com/office/drawing/2014/main" id="{0A4371F6-7F26-AB89-B718-DC1FA9D3153F}"/>
              </a:ext>
            </a:extLst>
          </p:cNvPr>
          <p:cNvSpPr>
            <a:spLocks noGrp="1"/>
          </p:cNvSpPr>
          <p:nvPr>
            <p:ph type="title"/>
          </p:nvPr>
        </p:nvSpPr>
        <p:spPr/>
        <p:txBody>
          <a:bodyPr/>
          <a:lstStyle/>
          <a:p>
            <a:r>
              <a:rPr lang="en-US" dirty="0"/>
              <a:t>State Regulatory Agency</a:t>
            </a:r>
          </a:p>
        </p:txBody>
      </p:sp>
    </p:spTree>
    <p:extLst>
      <p:ext uri="{BB962C8B-B14F-4D97-AF65-F5344CB8AC3E}">
        <p14:creationId xmlns:p14="http://schemas.microsoft.com/office/powerpoint/2010/main" val="3082873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CB13D-B310-E7B4-8E2C-795863D441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699F6A-4D8F-B679-CE28-303050020DBE}"/>
              </a:ext>
            </a:extLst>
          </p:cNvPr>
          <p:cNvSpPr>
            <a:spLocks noGrp="1"/>
          </p:cNvSpPr>
          <p:nvPr>
            <p:ph type="title"/>
          </p:nvPr>
        </p:nvSpPr>
        <p:spPr/>
        <p:txBody>
          <a:bodyPr/>
          <a:lstStyle/>
          <a:p>
            <a:pPr algn="ctr"/>
            <a:r>
              <a:rPr lang="en-US" dirty="0"/>
              <a:t>So… You want to change the law</a:t>
            </a:r>
          </a:p>
        </p:txBody>
      </p:sp>
      <p:sp>
        <p:nvSpPr>
          <p:cNvPr id="3" name="Content Placeholder 2">
            <a:extLst>
              <a:ext uri="{FF2B5EF4-FFF2-40B4-BE49-F238E27FC236}">
                <a16:creationId xmlns:a16="http://schemas.microsoft.com/office/drawing/2014/main" id="{C15FB517-68DB-B2D3-2772-5670FEA07141}"/>
              </a:ext>
            </a:extLst>
          </p:cNvPr>
          <p:cNvSpPr>
            <a:spLocks noGrp="1"/>
          </p:cNvSpPr>
          <p:nvPr>
            <p:ph idx="1"/>
          </p:nvPr>
        </p:nvSpPr>
        <p:spPr/>
        <p:txBody>
          <a:bodyPr/>
          <a:lstStyle/>
          <a:p>
            <a:r>
              <a:rPr lang="en-US" dirty="0"/>
              <a:t>It’s not just schoolhouse rock anymore</a:t>
            </a:r>
          </a:p>
          <a:p>
            <a:r>
              <a:rPr lang="en-US" dirty="0"/>
              <a:t>The road ahead is long – start now!</a:t>
            </a:r>
          </a:p>
          <a:p>
            <a:pPr lvl="1"/>
            <a:r>
              <a:rPr lang="en-US" dirty="0"/>
              <a:t>It starts Here, Look around, It’s up to You!</a:t>
            </a:r>
          </a:p>
          <a:p>
            <a:r>
              <a:rPr lang="en-US" dirty="0"/>
              <a:t>Getting started</a:t>
            </a:r>
          </a:p>
          <a:p>
            <a:pPr lvl="1"/>
            <a:r>
              <a:rPr lang="en-US" dirty="0"/>
              <a:t>ACM and your organization's’ legislative priorities</a:t>
            </a:r>
          </a:p>
          <a:p>
            <a:pPr lvl="1"/>
            <a:r>
              <a:rPr lang="en-US" dirty="0"/>
              <a:t>Pre-legislative work and coalition building</a:t>
            </a:r>
          </a:p>
          <a:p>
            <a:pPr lvl="1"/>
            <a:r>
              <a:rPr lang="en-US" dirty="0"/>
              <a:t>Identification of allies and partners </a:t>
            </a:r>
          </a:p>
          <a:p>
            <a:pPr lvl="2"/>
            <a:r>
              <a:rPr lang="en-US" dirty="0"/>
              <a:t>State Municipal Leagues</a:t>
            </a:r>
          </a:p>
          <a:p>
            <a:pPr lvl="1"/>
            <a:r>
              <a:rPr lang="en-US" dirty="0"/>
              <a:t>Grow your tent</a:t>
            </a:r>
          </a:p>
        </p:txBody>
      </p:sp>
      <p:pic>
        <p:nvPicPr>
          <p:cNvPr id="6" name="Picture 5">
            <a:extLst>
              <a:ext uri="{FF2B5EF4-FFF2-40B4-BE49-F238E27FC236}">
                <a16:creationId xmlns:a16="http://schemas.microsoft.com/office/drawing/2014/main" id="{EA2E8785-CC07-68B5-905E-FDE25778FF19}"/>
              </a:ext>
            </a:extLst>
          </p:cNvPr>
          <p:cNvPicPr>
            <a:picLocks noChangeAspect="1"/>
          </p:cNvPicPr>
          <p:nvPr/>
        </p:nvPicPr>
        <p:blipFill>
          <a:blip r:embed="rId2"/>
          <a:stretch>
            <a:fillRect/>
          </a:stretch>
        </p:blipFill>
        <p:spPr>
          <a:xfrm>
            <a:off x="8003240" y="2286000"/>
            <a:ext cx="3921602" cy="2588540"/>
          </a:xfrm>
          <a:prstGeom prst="rect">
            <a:avLst/>
          </a:prstGeom>
        </p:spPr>
      </p:pic>
    </p:spTree>
    <p:extLst>
      <p:ext uri="{BB962C8B-B14F-4D97-AF65-F5344CB8AC3E}">
        <p14:creationId xmlns:p14="http://schemas.microsoft.com/office/powerpoint/2010/main" val="1245671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0874E-C009-8FC0-4E43-9CCC2B2437E9}"/>
              </a:ext>
            </a:extLst>
          </p:cNvPr>
          <p:cNvSpPr>
            <a:spLocks noGrp="1"/>
          </p:cNvSpPr>
          <p:nvPr>
            <p:ph idx="1"/>
          </p:nvPr>
        </p:nvSpPr>
        <p:spPr>
          <a:xfrm>
            <a:off x="762000" y="1447800"/>
            <a:ext cx="10261600" cy="4800600"/>
          </a:xfrm>
        </p:spPr>
        <p:txBody>
          <a:bodyPr/>
          <a:lstStyle/>
          <a:p>
            <a:pPr>
              <a:spcBef>
                <a:spcPts val="1200"/>
              </a:spcBef>
            </a:pPr>
            <a:r>
              <a:rPr lang="en-US" sz="2400" dirty="0">
                <a:effectLst/>
                <a:latin typeface="Arial" panose="020B0604020202020204" pitchFamily="34" charset="0"/>
                <a:ea typeface="Calibri" panose="020F0502020204030204" pitchFamily="34" charset="0"/>
                <a:cs typeface="Arial" panose="020B0604020202020204" pitchFamily="34" charset="0"/>
              </a:rPr>
              <a:t>In 2019, Maine legislature enacts </a:t>
            </a:r>
            <a:r>
              <a:rPr lang="en-US" sz="2400" dirty="0">
                <a:effectLst/>
                <a:latin typeface="Arial" panose="020B0604020202020204" pitchFamily="34" charset="0"/>
                <a:ea typeface="Calibri" panose="020F0502020204030204" pitchFamily="34" charset="0"/>
                <a:cs typeface="Arial" panose="020B0604020202020204" pitchFamily="34" charset="0"/>
                <a:hlinkClick r:id="rId2"/>
              </a:rPr>
              <a:t>“An Act to Ensure Nondiscriminatory Treatment of [PEG Access] Channels by Cable Operators</a:t>
            </a:r>
            <a:r>
              <a:rPr lang="en-US" sz="2400" dirty="0">
                <a:effectLst/>
                <a:latin typeface="Arial" panose="020B0604020202020204" pitchFamily="34" charset="0"/>
                <a:ea typeface="Calibri" panose="020F0502020204030204" pitchFamily="34" charset="0"/>
                <a:cs typeface="Arial" panose="020B0604020202020204" pitchFamily="34" charset="0"/>
              </a:rPr>
              <a:t>”</a:t>
            </a:r>
          </a:p>
          <a:p>
            <a:pPr lvl="1"/>
            <a:r>
              <a:rPr lang="en-US" dirty="0">
                <a:latin typeface="Arial" panose="020B0604020202020204" pitchFamily="34" charset="0"/>
                <a:ea typeface="Calibri" panose="020F0502020204030204" pitchFamily="34" charset="0"/>
                <a:cs typeface="Arial" panose="020B0604020202020204" pitchFamily="34" charset="0"/>
              </a:rPr>
              <a:t>Requirements on channel location, HD, electronic programming guide</a:t>
            </a:r>
          </a:p>
          <a:p>
            <a:pPr lvl="1"/>
            <a:r>
              <a:rPr lang="en-US" dirty="0">
                <a:effectLst/>
                <a:latin typeface="Arial" panose="020B0604020202020204" pitchFamily="34" charset="0"/>
                <a:ea typeface="Calibri" panose="020F0502020204030204" pitchFamily="34" charset="0"/>
                <a:cs typeface="Arial" panose="020B0604020202020204" pitchFamily="34" charset="0"/>
              </a:rPr>
              <a:t>1st Circuit upholds as consistent with federal law &amp; valid consumer protection law</a:t>
            </a:r>
          </a:p>
          <a:p>
            <a:pPr>
              <a:spcBef>
                <a:spcPts val="1200"/>
              </a:spcBef>
            </a:pPr>
            <a:r>
              <a:rPr lang="en-US" sz="2400" dirty="0">
                <a:effectLst/>
                <a:latin typeface="Arial" panose="020B0604020202020204" pitchFamily="34" charset="0"/>
                <a:ea typeface="Calibri" panose="020F0502020204030204" pitchFamily="34" charset="0"/>
                <a:cs typeface="Arial" panose="020B0604020202020204" pitchFamily="34" charset="0"/>
              </a:rPr>
              <a:t>On February 6, 2024, the Maine legislature passed “</a:t>
            </a:r>
            <a:r>
              <a:rPr lang="en-US" dirty="0">
                <a:latin typeface="Arial" panose="020B0604020202020204" pitchFamily="34" charset="0"/>
                <a:ea typeface="Calibri" panose="020F0502020204030204" pitchFamily="34" charset="0"/>
                <a:cs typeface="Arial" panose="020B0604020202020204" pitchFamily="34" charset="0"/>
                <a:hlinkClick r:id="rId3"/>
              </a:rPr>
              <a:t>An Act to Support Municipal Franchise Agreements</a:t>
            </a:r>
            <a:r>
              <a:rPr lang="en-US" dirty="0">
                <a:latin typeface="Arial" panose="020B0604020202020204" pitchFamily="34" charset="0"/>
                <a:ea typeface="Calibri" panose="020F0502020204030204" pitchFamily="34" charset="0"/>
                <a:cs typeface="Arial" panose="020B0604020202020204" pitchFamily="34" charset="0"/>
              </a:rPr>
              <a:t>”</a:t>
            </a:r>
          </a:p>
          <a:p>
            <a:pPr lvl="1"/>
            <a:r>
              <a:rPr lang="en-US" dirty="0">
                <a:effectLst/>
                <a:latin typeface="Arial" panose="020B0604020202020204" pitchFamily="34" charset="0"/>
                <a:ea typeface="Calibri" panose="020F0502020204030204" pitchFamily="34" charset="0"/>
                <a:cs typeface="Arial" panose="020B0604020202020204" pitchFamily="34" charset="0"/>
              </a:rPr>
              <a:t>Amending Maine’s statute governing cable franchises and franchising </a:t>
            </a:r>
          </a:p>
          <a:p>
            <a:pPr lvl="1"/>
            <a:r>
              <a:rPr lang="en-US" dirty="0">
                <a:effectLst/>
                <a:latin typeface="Arial" panose="020B0604020202020204" pitchFamily="34" charset="0"/>
                <a:ea typeface="Calibri" panose="020F0502020204030204" pitchFamily="34" charset="0"/>
                <a:cs typeface="Arial" panose="020B0604020202020204" pitchFamily="34" charset="0"/>
              </a:rPr>
              <a:t>Maine Revised Statutes, Title 30-A, </a:t>
            </a:r>
            <a:r>
              <a:rPr lang="en-US" dirty="0">
                <a:effectLst/>
                <a:latin typeface="Arial" panose="020B0604020202020204" pitchFamily="34" charset="0"/>
                <a:ea typeface="Times New Roman" panose="02020603050405020304" pitchFamily="18" charset="0"/>
                <a:cs typeface="Arial" panose="020B0604020202020204" pitchFamily="34" charset="0"/>
              </a:rPr>
              <a:t>§ 3010</a:t>
            </a:r>
            <a:r>
              <a:rPr lang="en-US" b="1" dirty="0">
                <a:effectLst/>
                <a:latin typeface="Arial" panose="020B0604020202020204" pitchFamily="34" charset="0"/>
                <a:ea typeface="Times New Roman" panose="02020603050405020304" pitchFamily="18" charset="0"/>
                <a:cs typeface="Arial" panose="020B0604020202020204" pitchFamily="34" charset="0"/>
              </a:rPr>
              <a:t> </a:t>
            </a:r>
            <a:r>
              <a:rPr lang="en-US" i="1" dirty="0">
                <a:effectLst/>
                <a:latin typeface="Arial" panose="020B0604020202020204" pitchFamily="34" charset="0"/>
                <a:ea typeface="Times New Roman" panose="02020603050405020304" pitchFamily="18" charset="0"/>
                <a:cs typeface="Arial" panose="020B0604020202020204" pitchFamily="34" charset="0"/>
              </a:rPr>
              <a:t>Consumer rights and protection relating to cable television service</a:t>
            </a: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spcBef>
                <a:spcPts val="1200"/>
              </a:spcBef>
            </a:pPr>
            <a:r>
              <a:rPr lang="en-US" dirty="0">
                <a:latin typeface="Arial" panose="020B0604020202020204" pitchFamily="34" charset="0"/>
                <a:cs typeface="Arial" panose="020B0604020202020204" pitchFamily="34" charset="0"/>
              </a:rPr>
              <a:t>Maine Community Media Association – </a:t>
            </a:r>
            <a:r>
              <a:rPr lang="en-US" dirty="0">
                <a:latin typeface="Arial" panose="020B0604020202020204" pitchFamily="34" charset="0"/>
                <a:cs typeface="Arial" panose="020B0604020202020204" pitchFamily="34" charset="0"/>
                <a:hlinkClick r:id="rId4"/>
              </a:rPr>
              <a:t>www.mecomm.org</a:t>
            </a:r>
            <a:r>
              <a:rPr lang="en-US" dirty="0">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CC50FFA7-9342-8A4B-C04C-405E93870C21}"/>
              </a:ext>
            </a:extLst>
          </p:cNvPr>
          <p:cNvSpPr>
            <a:spLocks noGrp="1"/>
          </p:cNvSpPr>
          <p:nvPr>
            <p:ph type="title"/>
          </p:nvPr>
        </p:nvSpPr>
        <p:spPr>
          <a:xfrm>
            <a:off x="609600" y="350838"/>
            <a:ext cx="10972800" cy="944562"/>
          </a:xfrm>
        </p:spPr>
        <p:txBody>
          <a:bodyPr/>
          <a:lstStyle/>
          <a:p>
            <a:r>
              <a:rPr lang="en-US" dirty="0">
                <a:solidFill>
                  <a:srgbClr val="C00000"/>
                </a:solidFill>
              </a:rPr>
              <a:t>PEG Legislation </a:t>
            </a:r>
            <a:r>
              <a:rPr lang="en-US" u="sng" dirty="0">
                <a:solidFill>
                  <a:srgbClr val="C00000"/>
                </a:solidFill>
              </a:rPr>
              <a:t>is</a:t>
            </a:r>
            <a:r>
              <a:rPr lang="en-US" dirty="0">
                <a:solidFill>
                  <a:srgbClr val="C00000"/>
                </a:solidFill>
              </a:rPr>
              <a:t> Possible</a:t>
            </a:r>
            <a:br>
              <a:rPr lang="en-US" dirty="0">
                <a:solidFill>
                  <a:srgbClr val="C00000"/>
                </a:solidFill>
              </a:rPr>
            </a:br>
            <a:r>
              <a:rPr lang="en-US" sz="3200" i="1" dirty="0">
                <a:solidFill>
                  <a:schemeClr val="tx1"/>
                </a:solidFill>
              </a:rPr>
              <a:t>Efforts in </a:t>
            </a:r>
            <a:r>
              <a:rPr lang="en-US" sz="3200" i="1" dirty="0"/>
              <a:t>Maine</a:t>
            </a:r>
            <a:endParaRPr lang="en-US" i="1" dirty="0"/>
          </a:p>
        </p:txBody>
      </p:sp>
      <p:pic>
        <p:nvPicPr>
          <p:cNvPr id="1028" name="Picture 4" descr="Schoolhouse Rock">
            <a:extLst>
              <a:ext uri="{FF2B5EF4-FFF2-40B4-BE49-F238E27FC236}">
                <a16:creationId xmlns:a16="http://schemas.microsoft.com/office/drawing/2014/main" id="{0E11B329-F1BC-7A19-5123-478C48BBF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5181600"/>
            <a:ext cx="2661198"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703880"/>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15667</TotalTime>
  <Words>1008</Words>
  <Application>Microsoft Office PowerPoint</Application>
  <PresentationFormat>Widescreen</PresentationFormat>
  <Paragraphs>147</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Adobe Caslon Pro</vt:lpstr>
      <vt:lpstr>Arial</vt:lpstr>
      <vt:lpstr>Calibri</vt:lpstr>
      <vt:lpstr>Cambria</vt:lpstr>
      <vt:lpstr>Times New Roman</vt:lpstr>
      <vt:lpstr>Wingdings</vt:lpstr>
      <vt:lpstr>Custom Design</vt:lpstr>
      <vt:lpstr>     Crafting Change: Developing State  Legislation  to Support Community Media ________________________________ </vt:lpstr>
      <vt:lpstr>What We’re Going to Discuss!</vt:lpstr>
      <vt:lpstr>Is Cable Television Dead?</vt:lpstr>
      <vt:lpstr>Cable Revenue Still Significant – But Declining</vt:lpstr>
      <vt:lpstr>Cable Subscriptions Still Significant – But Declining</vt:lpstr>
      <vt:lpstr>Legislative Options</vt:lpstr>
      <vt:lpstr>State Regulatory Agency</vt:lpstr>
      <vt:lpstr>So… You want to change the law</vt:lpstr>
      <vt:lpstr>PEG Legislation is Possible Efforts in Maine</vt:lpstr>
      <vt:lpstr>Laying the Groundwork </vt:lpstr>
      <vt:lpstr>The Process</vt:lpstr>
      <vt:lpstr>Minnesota – Multiple Approaches</vt:lpstr>
      <vt:lpstr>Minnesota – Equal Access to Broadband Act</vt:lpstr>
      <vt:lpstr>Minnesota – Equal Access to Broadband Act</vt:lpstr>
      <vt:lpstr>Thank You!</vt:lpstr>
    </vt:vector>
  </TitlesOfParts>
  <Company>Prinsen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Bradley Presentation</dc:title>
  <dc:creator>Michael Bradley</dc:creator>
  <cp:lastModifiedBy>Michael Bradley</cp:lastModifiedBy>
  <cp:revision>390</cp:revision>
  <cp:lastPrinted>2025-03-04T17:37:11Z</cp:lastPrinted>
  <dcterms:created xsi:type="dcterms:W3CDTF">2014-04-22T14:53:13Z</dcterms:created>
  <dcterms:modified xsi:type="dcterms:W3CDTF">2025-03-04T17:37:35Z</dcterms:modified>
</cp:coreProperties>
</file>