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3" r:id="rId4"/>
    <p:sldId id="294" r:id="rId5"/>
    <p:sldId id="295" r:id="rId6"/>
    <p:sldId id="289" r:id="rId7"/>
    <p:sldId id="258" r:id="rId8"/>
    <p:sldId id="259" r:id="rId9"/>
    <p:sldId id="260" r:id="rId10"/>
    <p:sldId id="261" r:id="rId11"/>
    <p:sldId id="296" r:id="rId12"/>
    <p:sldId id="288" r:id="rId13"/>
    <p:sldId id="262" r:id="rId14"/>
    <p:sldId id="264" r:id="rId15"/>
    <p:sldId id="263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94660"/>
  </p:normalViewPr>
  <p:slideViewPr>
    <p:cSldViewPr snapToGrid="0">
      <p:cViewPr>
        <p:scale>
          <a:sx n="125" d="100"/>
          <a:sy n="125" d="100"/>
        </p:scale>
        <p:origin x="1592" y="6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5C90C-C00A-8ABF-D9F3-B625A17266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0237E9-B201-2F5D-F7E5-57BD0212EA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329A7-EFFE-79E8-20C5-57E1B4BCA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D2A3-28CB-4B8D-BA04-398217968324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1182D-E54E-2BC6-40FE-3F25B1F8E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88797-E2E8-21BA-5336-E2EDA90C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60DEF-4071-4EFD-8A38-E3320599E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87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3E42E-A4AC-DF2E-307D-887AC17CD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74CD5C-2C28-C0B4-49F2-4C18733661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D87C19-2C04-DDFA-EDDB-1BB726B3E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D2A3-28CB-4B8D-BA04-398217968324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F9AD63-6F51-DA3F-F735-37427D57C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D37F6-CA2A-D89F-23C6-E148DA757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60DEF-4071-4EFD-8A38-E3320599E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943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7A6127-E666-AD2A-6A6B-B75D302FBB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5EB73C-CBE1-CD73-4261-7C5B0A7224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22B53-324B-6BA5-BF72-2274F4724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D2A3-28CB-4B8D-BA04-398217968324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BB62E4-1AF2-9833-7F5C-9F7FD781B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25D284-1DCE-E771-501E-E2CF0550C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60DEF-4071-4EFD-8A38-E3320599E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38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D32E4-A539-75D0-96D3-B405A3729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740AC-96C5-A1B6-CCAE-ECF5D4156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81A6AF-9368-59D0-5678-E0BC4E4FE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D2A3-28CB-4B8D-BA04-398217968324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66FE15-F6A1-6EC8-2E80-B8125A97C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414EC-2F5E-140B-686E-7B39B65C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60DEF-4071-4EFD-8A38-E3320599E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095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32AF0-B5FD-A291-05AA-332921143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7A541-00C3-D89A-A6E4-0D09500D55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0D7E0-32B1-FAA9-0276-27B9067AD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D2A3-28CB-4B8D-BA04-398217968324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BF8CC-00CA-DF7C-D590-C62CD6E7B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F59C7-88BC-1B0E-8C01-BCE7FF4E0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60DEF-4071-4EFD-8A38-E3320599E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71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F6F04-8644-6048-A748-93616DD63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B5EC7-E0B4-8D23-6D8B-0C9A305D65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A25FCB-F5EE-8F2F-A7B8-8A84701306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5DA15B-6D1E-9301-4FC6-00E61B460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D2A3-28CB-4B8D-BA04-398217968324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32F65C-D6AF-E468-27E8-2059C4D0E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BBC16-4A14-1B69-DD57-6D93E1503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60DEF-4071-4EFD-8A38-E3320599E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8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37DE8-C43E-6A71-7AF1-D0D221FD8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4B8419-466C-805D-3B54-771912031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938706-3AA3-CF1B-DC58-E09F0EAF75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0C5F26-DBAE-6263-E0BC-C284FC1AF1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C88D9C-99F0-3246-5938-E507C83832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5B48FC-3A6C-164A-F691-1F1B714B5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D2A3-28CB-4B8D-BA04-398217968324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58B192-CF67-B07D-42F8-7706423A5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FA8687-7AC8-D06A-516B-3438F6FFB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60DEF-4071-4EFD-8A38-E3320599E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38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FA5BE-2E60-8DC6-EFB0-CC0EF1236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29CC49-E61D-9C1E-D30D-CCDD87D2A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D2A3-28CB-4B8D-BA04-398217968324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06C687-F233-5398-90F6-78E3D2D8B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9E6D45-392D-BCD6-E1B7-34B567910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60DEF-4071-4EFD-8A38-E3320599E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746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9CDFC7-DF5D-A3FE-054D-C8A22523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D2A3-28CB-4B8D-BA04-398217968324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A89E97-F6C5-5806-77CA-654EB18C8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38EA6-985B-0158-C842-F01E57558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60DEF-4071-4EFD-8A38-E3320599E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889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DB1BD-CC40-3557-2E20-3813ABAE9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635B8-5A3E-EAFA-AFA6-0D75CF515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34CE8D-108A-2478-4BD0-03C6DCCB2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A5046-50EE-45A8-B75F-F9105970F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D2A3-28CB-4B8D-BA04-398217968324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755510-9982-5CDF-F96F-7CBCDAAF7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821A3F-206F-BB0A-8BB9-078FBDCA2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60DEF-4071-4EFD-8A38-E3320599E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951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7D235-08B4-D09A-ADBE-6E5A81A6D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9BA124-D29C-EDA3-9BA9-1DC8F0E3AE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E8596E-66CE-EC06-0417-FB1839FC13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293F80-0033-BDDA-B300-64B8E5700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D2A3-28CB-4B8D-BA04-398217968324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ED370D-F62F-40B7-2575-A65422362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93005-8B0F-018D-67F2-610232702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60DEF-4071-4EFD-8A38-E3320599E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909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3C56FB-990B-7650-9BAE-E516C915D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B6202-EC9E-7AF1-7743-3E532F12DC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A6E02-7061-7838-0F46-A9336B992B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25D2A3-28CB-4B8D-BA04-398217968324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59774-AC83-B970-557D-8E022B682D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0872D-61DD-BD8D-C352-1F8F609338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0F60DEF-4071-4EFD-8A38-E3320599E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384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A4314-75B1-464A-CEEA-B8EF327923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Kevin Bennion</a:t>
            </a:r>
            <a:br>
              <a:rPr lang="en-US" dirty="0"/>
            </a:br>
            <a:r>
              <a:rPr lang="en-US" dirty="0"/>
              <a:t>Technical Coordinator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DC6D8F-7CD8-6063-FC91-4A039559A7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Metro Cable 14</a:t>
            </a:r>
          </a:p>
          <a:p>
            <a:r>
              <a:rPr lang="en-US" dirty="0"/>
              <a:t>Sacramento Metropolitan Cable Television Commission (SMCTC)</a:t>
            </a:r>
          </a:p>
          <a:p>
            <a:endParaRPr lang="en-US" dirty="0"/>
          </a:p>
          <a:p>
            <a:r>
              <a:rPr lang="en-US" dirty="0"/>
              <a:t>Introduction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D9F17ED0-9A04-2639-5F00-5D472F993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376" y="6377940"/>
            <a:ext cx="682624" cy="48006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52398159-DFFC-416A-8EA6-D5F893807520}" type="slidenum">
              <a:rPr lang="en-US" altLang="en-US" sz="1800" smtClean="0"/>
              <a:pPr algn="ctr"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507267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27538-873E-F344-E31D-F54E6D1FD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8CE3CEA6-AD29-7701-B3F1-5CFDCADA6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376" y="6377940"/>
            <a:ext cx="682624" cy="48006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52398159-DFFC-416A-8EA6-D5F893807520}" type="slidenum">
              <a:rPr lang="en-US" altLang="en-US" sz="1800" smtClean="0"/>
              <a:pPr algn="ctr"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800" dirty="0"/>
          </a:p>
        </p:txBody>
      </p:sp>
      <p:pic>
        <p:nvPicPr>
          <p:cNvPr id="7" name="Picture 6" descr="Diagram, schematic&#10;&#10;AI-generated content may be incorrect.">
            <a:extLst>
              <a:ext uri="{FF2B5EF4-FFF2-40B4-BE49-F238E27FC236}">
                <a16:creationId xmlns:a16="http://schemas.microsoft.com/office/drawing/2014/main" id="{D83E0D63-4E35-ACE0-5602-8896398DD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0" b="8592"/>
          <a:stretch>
            <a:fillRect/>
          </a:stretch>
        </p:blipFill>
        <p:spPr>
          <a:xfrm>
            <a:off x="751964" y="0"/>
            <a:ext cx="10688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72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26BDB-913D-AA16-4CF1-BAA58D369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85B3C2A2-C53B-78A8-D99A-7B12FEBE6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376" y="6377940"/>
            <a:ext cx="682624" cy="48006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52398159-DFFC-416A-8EA6-D5F893807520}" type="slidenum">
              <a:rPr lang="en-US" altLang="en-US" sz="1800" smtClean="0"/>
              <a:pPr algn="ctr"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800" dirty="0"/>
          </a:p>
        </p:txBody>
      </p:sp>
      <p:pic>
        <p:nvPicPr>
          <p:cNvPr id="3" name="Picture 2" descr="Diagram, schematic&#10;&#10;AI-generated content may be incorrect.">
            <a:extLst>
              <a:ext uri="{FF2B5EF4-FFF2-40B4-BE49-F238E27FC236}">
                <a16:creationId xmlns:a16="http://schemas.microsoft.com/office/drawing/2014/main" id="{5CC21727-B554-B93A-4760-E3E4FF01C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343" y="0"/>
            <a:ext cx="922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153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932AE-194D-C1EE-C046-E0ADE26ED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BFB7A241-9DE0-A96E-74A5-AA884AE3B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376" y="6377940"/>
            <a:ext cx="682624" cy="48006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52398159-DFFC-416A-8EA6-D5F893807520}" type="slidenum">
              <a:rPr lang="en-US" altLang="en-US" sz="1800" smtClean="0"/>
              <a:pPr algn="ctr"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800" dirty="0"/>
          </a:p>
        </p:txBody>
      </p:sp>
      <p:pic>
        <p:nvPicPr>
          <p:cNvPr id="5" name="Picture 4" descr="Diagram, schematic&#10;&#10;AI-generated content may be incorrect.">
            <a:extLst>
              <a:ext uri="{FF2B5EF4-FFF2-40B4-BE49-F238E27FC236}">
                <a16:creationId xmlns:a16="http://schemas.microsoft.com/office/drawing/2014/main" id="{3E017A1D-2B88-2784-71C0-BD14A6BB7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64" y="0"/>
            <a:ext cx="104150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79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AE7E9-E357-64B0-AFD7-7C83F08E6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5BAE4D3D-ADE4-5637-4BFB-30B60A3FF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376" y="6377940"/>
            <a:ext cx="682624" cy="48006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52398159-DFFC-416A-8EA6-D5F893807520}" type="slidenum">
              <a:rPr lang="en-US" altLang="en-US" sz="1800" smtClean="0"/>
              <a:pPr algn="ctr"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800" dirty="0"/>
          </a:p>
        </p:txBody>
      </p:sp>
      <p:pic>
        <p:nvPicPr>
          <p:cNvPr id="3" name="Picture 2" descr="Diagram, schematic&#10;&#10;AI-generated content may be incorrect.">
            <a:extLst>
              <a:ext uri="{FF2B5EF4-FFF2-40B4-BE49-F238E27FC236}">
                <a16:creationId xmlns:a16="http://schemas.microsoft.com/office/drawing/2014/main" id="{63A10388-48D5-75C6-3F3A-651C51FA22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4" b="2666"/>
          <a:stretch>
            <a:fillRect/>
          </a:stretch>
        </p:blipFill>
        <p:spPr>
          <a:xfrm>
            <a:off x="1270000" y="0"/>
            <a:ext cx="9652000" cy="685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2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0327A-3089-7F7D-D913-965EAE59D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26B1375B-040F-F7BB-F727-7EBF138F0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376" y="6377940"/>
            <a:ext cx="682624" cy="48006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52398159-DFFC-416A-8EA6-D5F893807520}" type="slidenum">
              <a:rPr lang="en-US" altLang="en-US" sz="1800" smtClean="0"/>
              <a:pPr algn="ctr"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800" dirty="0"/>
          </a:p>
        </p:txBody>
      </p:sp>
      <p:pic>
        <p:nvPicPr>
          <p:cNvPr id="6" name="Picture 5" descr="Graphical user interface&#10;&#10;AI-generated content may be incorrect.">
            <a:extLst>
              <a:ext uri="{FF2B5EF4-FFF2-40B4-BE49-F238E27FC236}">
                <a16:creationId xmlns:a16="http://schemas.microsoft.com/office/drawing/2014/main" id="{44A89C14-21DF-114A-0937-0496C8B76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88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805A4-5749-78C7-38E5-AD09FC94D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B11D812E-1E85-4566-CF96-7CF3E5A45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376" y="6377940"/>
            <a:ext cx="682624" cy="48006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52398159-DFFC-416A-8EA6-D5F893807520}" type="slidenum">
              <a:rPr lang="en-US" altLang="en-US" sz="1800" smtClean="0"/>
              <a:pPr algn="ctr"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800" dirty="0"/>
          </a:p>
        </p:txBody>
      </p:sp>
      <p:pic>
        <p:nvPicPr>
          <p:cNvPr id="3" name="Picture 2" descr="Timeline&#10;&#10;AI-generated content may be incorrect.">
            <a:extLst>
              <a:ext uri="{FF2B5EF4-FFF2-40B4-BE49-F238E27FC236}">
                <a16:creationId xmlns:a16="http://schemas.microsoft.com/office/drawing/2014/main" id="{0005FB6B-584B-3152-1D38-011613A253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06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7566A-F177-0D08-94F2-C3EE83DC2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8F8ED905-CF03-9EDA-574B-1FDEF490C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376" y="6377940"/>
            <a:ext cx="682624" cy="48006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52398159-DFFC-416A-8EA6-D5F893807520}" type="slidenum">
              <a:rPr lang="en-US" altLang="en-US" sz="1800" smtClean="0"/>
              <a:pPr algn="ctr"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800" dirty="0"/>
          </a:p>
        </p:txBody>
      </p:sp>
      <p:pic>
        <p:nvPicPr>
          <p:cNvPr id="3" name="Picture 2" descr="Diagram&#10;&#10;AI-generated content may be incorrect.">
            <a:extLst>
              <a:ext uri="{FF2B5EF4-FFF2-40B4-BE49-F238E27FC236}">
                <a16:creationId xmlns:a16="http://schemas.microsoft.com/office/drawing/2014/main" id="{2BE18F0B-F036-B960-8A13-6E203EF31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24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B732F-5493-6594-9C41-05C2F3A54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C3A7EDB-23A9-705A-2533-EF84DDB3E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376" y="6377940"/>
            <a:ext cx="682624" cy="48006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52398159-DFFC-416A-8EA6-D5F893807520}" type="slidenum">
              <a:rPr lang="en-US" altLang="en-US" sz="1800" smtClean="0"/>
              <a:pPr algn="ctr"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800" dirty="0"/>
          </a:p>
        </p:txBody>
      </p:sp>
      <p:pic>
        <p:nvPicPr>
          <p:cNvPr id="3" name="Picture 2" descr="Graphical user interface, text, application, letter, email&#10;&#10;AI-generated content may be incorrect.">
            <a:extLst>
              <a:ext uri="{FF2B5EF4-FFF2-40B4-BE49-F238E27FC236}">
                <a16:creationId xmlns:a16="http://schemas.microsoft.com/office/drawing/2014/main" id="{667F2048-CB6D-45FD-B6D3-A2F6FFB88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63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458F8-72C2-56D4-C233-50D3D9507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A39046AB-3377-6741-8097-2C70F21E3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376" y="6377940"/>
            <a:ext cx="682624" cy="48006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52398159-DFFC-416A-8EA6-D5F893807520}" type="slidenum">
              <a:rPr lang="en-US" altLang="en-US" sz="1800" smtClean="0"/>
              <a:pPr algn="ctr"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800" dirty="0"/>
          </a:p>
        </p:txBody>
      </p:sp>
      <p:pic>
        <p:nvPicPr>
          <p:cNvPr id="3" name="Picture 2" descr="Table&#10;&#10;AI-generated content may be incorrect.">
            <a:extLst>
              <a:ext uri="{FF2B5EF4-FFF2-40B4-BE49-F238E27FC236}">
                <a16:creationId xmlns:a16="http://schemas.microsoft.com/office/drawing/2014/main" id="{30A4769E-C531-AC1C-3C79-4CCD8766DD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1089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6BF0A-EE2E-F7CD-6EFF-8DADDDC16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FCDCF39-1220-3D52-3781-D812E3E94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376" y="6377940"/>
            <a:ext cx="682624" cy="48006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52398159-DFFC-416A-8EA6-D5F893807520}" type="slidenum">
              <a:rPr lang="en-US" altLang="en-US" sz="1800" smtClean="0"/>
              <a:pPr algn="ctr"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800" dirty="0"/>
          </a:p>
        </p:txBody>
      </p:sp>
      <p:pic>
        <p:nvPicPr>
          <p:cNvPr id="3" name="Picture 2" descr="Text, letter&#10;&#10;AI-generated content may be incorrect.">
            <a:extLst>
              <a:ext uri="{FF2B5EF4-FFF2-40B4-BE49-F238E27FC236}">
                <a16:creationId xmlns:a16="http://schemas.microsoft.com/office/drawing/2014/main" id="{2B570808-D9D7-276F-B5F8-3A1B1151B0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07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F7373-6391-028D-C727-BB07B9757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A127BCF6-FC46-2FB3-AAB2-5AF0DC556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376" y="6377940"/>
            <a:ext cx="682624" cy="48006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52398159-DFFC-416A-8EA6-D5F893807520}" type="slidenum">
              <a:rPr lang="en-US" altLang="en-US" sz="1800" smtClean="0"/>
              <a:pPr algn="ctr"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8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34FBA6AE-3F2E-83DB-3B5F-AF80DDDFC0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2620" y="5039678"/>
            <a:ext cx="10906760" cy="1655762"/>
          </a:xfrm>
        </p:spPr>
        <p:txBody>
          <a:bodyPr anchor="ctr">
            <a:normAutofit fontScale="62500" lnSpcReduction="20000"/>
          </a:bodyPr>
          <a:lstStyle/>
          <a:p>
            <a:r>
              <a:rPr lang="en-US" dirty="0"/>
              <a:t>I’ve been a full-time technical staff at Metro Cable 14 for about 8 years.  (Photo from 2016)</a:t>
            </a:r>
          </a:p>
          <a:p>
            <a:r>
              <a:rPr lang="en-US" dirty="0"/>
              <a:t>We cover about 20 local boards, commissions, and council meetings.</a:t>
            </a:r>
          </a:p>
          <a:p>
            <a:r>
              <a:rPr lang="en-US" dirty="0"/>
              <a:t>Those meetings are across 11 built in control rooms and set of mobile equipment for off site meetings.</a:t>
            </a:r>
          </a:p>
          <a:p>
            <a:r>
              <a:rPr lang="en-US" dirty="0"/>
              <a:t> We provide closed captioning for all our meetings either live or after the fact with AI captions. </a:t>
            </a:r>
          </a:p>
          <a:p>
            <a:r>
              <a:rPr lang="en-US" dirty="0"/>
              <a:t>We design, install, and support the broadcast recording systems and work with the Audio Video integrators for the in-room systems. </a:t>
            </a:r>
          </a:p>
        </p:txBody>
      </p:sp>
      <p:pic>
        <p:nvPicPr>
          <p:cNvPr id="5" name="Picture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9DFF8DC7-BA5D-1DA2-C16B-508354FBD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310" y="0"/>
            <a:ext cx="7231380" cy="482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038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F301B-387E-80F0-7242-991C46383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74247A9-0F83-F9E1-E7D9-CE1E3D0E4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376" y="6377940"/>
            <a:ext cx="682624" cy="48006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52398159-DFFC-416A-8EA6-D5F893807520}" type="slidenum">
              <a:rPr lang="en-US" altLang="en-US" sz="1800" smtClean="0"/>
              <a:pPr algn="ctr"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8D1793-EA2A-44E4-E310-F43F5A289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4120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FF855-E41E-753E-1C2B-969397F03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03C0B1F8-5994-D821-12A1-2033B6F5C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376" y="6377940"/>
            <a:ext cx="682624" cy="48006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52398159-DFFC-416A-8EA6-D5F893807520}" type="slidenum">
              <a:rPr lang="en-US" altLang="en-US" sz="1800" smtClean="0"/>
              <a:pPr algn="ctr"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6C6E0C-FE23-2AA8-CCBC-D032BE0FA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75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83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2030B-BDC5-7CA9-33F0-262F81E31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CEDD2746-6FFF-1BDC-DB2C-57724E462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376" y="6377940"/>
            <a:ext cx="682624" cy="48006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52398159-DFFC-416A-8EA6-D5F893807520}" type="slidenum">
              <a:rPr lang="en-US" altLang="en-US" sz="1800" smtClean="0"/>
              <a:pPr algn="ctr"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800" dirty="0"/>
          </a:p>
        </p:txBody>
      </p:sp>
      <p:pic>
        <p:nvPicPr>
          <p:cNvPr id="3" name="Picture 2" descr="Table&#10;&#10;AI-generated content may be incorrect.">
            <a:extLst>
              <a:ext uri="{FF2B5EF4-FFF2-40B4-BE49-F238E27FC236}">
                <a16:creationId xmlns:a16="http://schemas.microsoft.com/office/drawing/2014/main" id="{00F26DD0-6752-432E-EF4A-FE6CFC713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165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642C9-D06F-047C-8F23-A168218F8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78A2237A-455B-A511-F81B-B812A2909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376" y="6377940"/>
            <a:ext cx="682624" cy="48006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52398159-DFFC-416A-8EA6-D5F893807520}" type="slidenum">
              <a:rPr lang="en-US" altLang="en-US" sz="1800" smtClean="0"/>
              <a:pPr algn="ctr"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800" dirty="0"/>
          </a:p>
        </p:txBody>
      </p:sp>
      <p:pic>
        <p:nvPicPr>
          <p:cNvPr id="2" name="Snapchat-1111403806">
            <a:hlinkClick r:id="" action="ppaction://media"/>
            <a:extLst>
              <a:ext uri="{FF2B5EF4-FFF2-40B4-BE49-F238E27FC236}">
                <a16:creationId xmlns:a16="http://schemas.microsoft.com/office/drawing/2014/main" id="{8DAB76F1-AB7A-5DAE-5C74-3ED48440CD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57537" y="-1842661"/>
            <a:ext cx="5876925" cy="1054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0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396D9-8DC0-9922-D838-3FE0F3ABD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5CE74087-0AD9-14AC-D66D-271195C27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376" y="6377940"/>
            <a:ext cx="682624" cy="48006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52398159-DFFC-416A-8EA6-D5F893807520}" type="slidenum">
              <a:rPr lang="en-US" altLang="en-US" sz="1800" smtClean="0"/>
              <a:pPr algn="ctr"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800" dirty="0"/>
          </a:p>
        </p:txBody>
      </p:sp>
      <p:pic>
        <p:nvPicPr>
          <p:cNvPr id="3" name="Picture 2" descr="Table&#10;&#10;AI-generated content may be incorrect.">
            <a:extLst>
              <a:ext uri="{FF2B5EF4-FFF2-40B4-BE49-F238E27FC236}">
                <a16:creationId xmlns:a16="http://schemas.microsoft.com/office/drawing/2014/main" id="{B992DEE9-4EFD-E37B-E67F-00670BDA7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0" b="7000"/>
          <a:stretch>
            <a:fillRect/>
          </a:stretch>
        </p:blipFill>
        <p:spPr>
          <a:xfrm>
            <a:off x="1089585" y="50799"/>
            <a:ext cx="10012829" cy="683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288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B29FF-9CAB-1E25-2B24-53839F20E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9C41F29-3EA3-3A94-BD89-E6439E507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376" y="6377940"/>
            <a:ext cx="682624" cy="48006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52398159-DFFC-416A-8EA6-D5F893807520}" type="slidenum">
              <a:rPr lang="en-US" altLang="en-US" sz="1800" smtClean="0"/>
              <a:pPr algn="ctr"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30DE5B-2296-C341-B85E-838522AA6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7" b="6204"/>
          <a:stretch>
            <a:fillRect/>
          </a:stretch>
        </p:blipFill>
        <p:spPr>
          <a:xfrm>
            <a:off x="1156260" y="0"/>
            <a:ext cx="9879479" cy="681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00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394FB-7027-562C-554F-416889041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1154EA29-E860-DB8D-873B-2485937BB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376" y="6377940"/>
            <a:ext cx="682624" cy="48006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52398159-DFFC-416A-8EA6-D5F893807520}" type="slidenum">
              <a:rPr lang="en-US" altLang="en-US" sz="1800" smtClean="0"/>
              <a:pPr algn="ctr"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800" dirty="0"/>
          </a:p>
        </p:txBody>
      </p:sp>
      <p:pic>
        <p:nvPicPr>
          <p:cNvPr id="3" name="Picture 2" descr="A picture containing text&#10;&#10;AI-generated content may be incorrect.">
            <a:extLst>
              <a:ext uri="{FF2B5EF4-FFF2-40B4-BE49-F238E27FC236}">
                <a16:creationId xmlns:a16="http://schemas.microsoft.com/office/drawing/2014/main" id="{6E64AED8-0BE7-9B93-35D1-63AACACC8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46" y="0"/>
            <a:ext cx="102171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47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395E9-87F5-8F7A-E815-485A04FF4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106F925D-52D6-4EBB-9FD7-2604697B7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376" y="6377940"/>
            <a:ext cx="682624" cy="48006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52398159-DFFC-416A-8EA6-D5F893807520}" type="slidenum">
              <a:rPr lang="en-US" altLang="en-US" sz="1800" smtClean="0"/>
              <a:pPr algn="ctr"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1800" dirty="0"/>
          </a:p>
        </p:txBody>
      </p:sp>
      <p:pic>
        <p:nvPicPr>
          <p:cNvPr id="3" name="Picture 2" descr="A picture containing indoor, oven, microwave, open&#10;&#10;AI-generated content may be incorrect.">
            <a:extLst>
              <a:ext uri="{FF2B5EF4-FFF2-40B4-BE49-F238E27FC236}">
                <a16:creationId xmlns:a16="http://schemas.microsoft.com/office/drawing/2014/main" id="{654FCA85-737B-EF6F-AE4A-4BEF5BBC0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729" y="0"/>
            <a:ext cx="60845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6097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6D324-7FCD-5348-6A51-60FEDE7D4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7F69F697-1A96-473B-88CB-BD2EBE43F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376" y="6377940"/>
            <a:ext cx="682624" cy="48006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52398159-DFFC-416A-8EA6-D5F893807520}" type="slidenum">
              <a:rPr lang="en-US" altLang="en-US" sz="1800" smtClean="0"/>
              <a:pPr algn="ctr"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en-US" altLang="en-US" sz="1800" dirty="0"/>
          </a:p>
        </p:txBody>
      </p:sp>
      <p:pic>
        <p:nvPicPr>
          <p:cNvPr id="3" name="Picture 2" descr="A picture containing electronics&#10;&#10;AI-generated content may be incorrect.">
            <a:extLst>
              <a:ext uri="{FF2B5EF4-FFF2-40B4-BE49-F238E27FC236}">
                <a16:creationId xmlns:a16="http://schemas.microsoft.com/office/drawing/2014/main" id="{1492A3AA-5F2E-A39C-E256-38E7A1FDE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066" y="0"/>
            <a:ext cx="59738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04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05FB0-AA32-148F-BAD9-E8E598353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AE048062-376C-FCDB-7011-8A3BE8D1D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376" y="6377940"/>
            <a:ext cx="682624" cy="48006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52398159-DFFC-416A-8EA6-D5F893807520}" type="slidenum">
              <a:rPr lang="en-US" altLang="en-US" sz="1800" smtClean="0"/>
              <a:pPr algn="ctr"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en-US" altLang="en-US" sz="1800" dirty="0"/>
          </a:p>
        </p:txBody>
      </p:sp>
      <p:pic>
        <p:nvPicPr>
          <p:cNvPr id="3" name="Picture 2" descr="A camera on a stand in a room with chairs&#10;&#10;AI-generated content may be incorrect.">
            <a:extLst>
              <a:ext uri="{FF2B5EF4-FFF2-40B4-BE49-F238E27FC236}">
                <a16:creationId xmlns:a16="http://schemas.microsoft.com/office/drawing/2014/main" id="{6D9D33F3-900F-21AA-153B-754ED2310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350" y="0"/>
            <a:ext cx="6257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04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89D54-5058-D715-5A5B-1B8348C8A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DB46BD0-166C-5D2D-BE3F-1F501BB8B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376" y="6377940"/>
            <a:ext cx="682624" cy="48006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52398159-DFFC-416A-8EA6-D5F893807520}" type="slidenum">
              <a:rPr lang="en-US" altLang="en-US" sz="1800" smtClean="0"/>
              <a:pPr algn="ctr"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8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B1AFD275-B493-A1F9-2A06-0C0B5A9E9C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02238"/>
            <a:ext cx="9083040" cy="1655762"/>
          </a:xfrm>
        </p:spPr>
        <p:txBody>
          <a:bodyPr anchor="ctr">
            <a:normAutofit/>
          </a:bodyPr>
          <a:lstStyle/>
          <a:p>
            <a:r>
              <a:rPr lang="en-US" dirty="0"/>
              <a:t>My start was with Access Sacramento for Game of the Week high school sports coverage, from camera operator to director (football and basketball)</a:t>
            </a:r>
          </a:p>
        </p:txBody>
      </p:sp>
      <p:pic>
        <p:nvPicPr>
          <p:cNvPr id="10" name="Picture 9" descr="A picture containing person, person&#10;&#10;AI-generated content may be incorrect.">
            <a:extLst>
              <a:ext uri="{FF2B5EF4-FFF2-40B4-BE49-F238E27FC236}">
                <a16:creationId xmlns:a16="http://schemas.microsoft.com/office/drawing/2014/main" id="{8AFE3478-5AEF-64A2-A8B8-A7747F078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800" y="0"/>
            <a:ext cx="5232400" cy="52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699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12526-58A8-4F29-099C-380CB95F5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tables&#10;&#10;AI-generated content may be incorrect.">
            <a:extLst>
              <a:ext uri="{FF2B5EF4-FFF2-40B4-BE49-F238E27FC236}">
                <a16:creationId xmlns:a16="http://schemas.microsoft.com/office/drawing/2014/main" id="{B335A557-AD45-EA88-5794-964F4FE06C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9" b="17408"/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34D4CBA-5EE2-229E-8CB1-73F2462C7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376" y="6377940"/>
            <a:ext cx="682624" cy="48006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52398159-DFFC-416A-8EA6-D5F893807520}" type="slidenum">
              <a:rPr lang="en-US" altLang="en-US" sz="1800" smtClean="0">
                <a:solidFill>
                  <a:schemeClr val="bg1"/>
                </a:solidFill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en-US" alt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6827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C9484-089D-7582-E637-920E9CC12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CC2A9FA5-82CA-0BFA-5F89-8DEC595A6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376" y="6377940"/>
            <a:ext cx="682624" cy="48006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52398159-DFFC-416A-8EA6-D5F893807520}" type="slidenum">
              <a:rPr lang="en-US" altLang="en-US" sz="1800" smtClean="0"/>
              <a:pPr algn="ctr"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1800" dirty="0"/>
          </a:p>
        </p:txBody>
      </p:sp>
      <p:pic>
        <p:nvPicPr>
          <p:cNvPr id="3" name="Picture 2" descr="A picture containing person, people&#10;&#10;AI-generated content may be incorrect.">
            <a:extLst>
              <a:ext uri="{FF2B5EF4-FFF2-40B4-BE49-F238E27FC236}">
                <a16:creationId xmlns:a16="http://schemas.microsoft.com/office/drawing/2014/main" id="{70659155-03C8-123D-8235-6651DDE0C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49" b="-1"/>
          <a:stretch>
            <a:fillRect/>
          </a:stretch>
        </p:blipFill>
        <p:spPr>
          <a:xfrm>
            <a:off x="0" y="0"/>
            <a:ext cx="11625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5253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7F0CD-489D-AC96-0133-ADA28EB90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3854F78-F8D5-2F5B-E34B-A11258AA7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376" y="6377940"/>
            <a:ext cx="682624" cy="48006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52398159-DFFC-416A-8EA6-D5F893807520}" type="slidenum">
              <a:rPr lang="en-US" altLang="en-US" sz="1800" smtClean="0"/>
              <a:pPr algn="ctr"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800" dirty="0"/>
          </a:p>
        </p:txBody>
      </p:sp>
      <p:pic>
        <p:nvPicPr>
          <p:cNvPr id="3" name="Picture 2" descr="A room with tables and chairs&#10;&#10;AI-generated content may be incorrect.">
            <a:extLst>
              <a:ext uri="{FF2B5EF4-FFF2-40B4-BE49-F238E27FC236}">
                <a16:creationId xmlns:a16="http://schemas.microsoft.com/office/drawing/2014/main" id="{001A5E9E-57C8-B6EE-C56D-E3376300C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3" b="7000"/>
          <a:stretch>
            <a:fillRect/>
          </a:stretch>
        </p:blipFill>
        <p:spPr>
          <a:xfrm>
            <a:off x="719519" y="0"/>
            <a:ext cx="107529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32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560A9-B85F-7C8E-C958-A193B008D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D1836A28-EB4F-5125-9AEF-FB57F0543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376" y="6377940"/>
            <a:ext cx="682624" cy="48006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52398159-DFFC-416A-8EA6-D5F893807520}" type="slidenum">
              <a:rPr lang="en-US" altLang="en-US" sz="1800" smtClean="0"/>
              <a:pPr algn="ctr"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8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C6E53B13-F976-60E6-A4A1-C293E726E4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1241" y="5598160"/>
            <a:ext cx="10389518" cy="1259840"/>
          </a:xfrm>
        </p:spPr>
        <p:txBody>
          <a:bodyPr anchor="ctr">
            <a:normAutofit/>
          </a:bodyPr>
          <a:lstStyle/>
          <a:p>
            <a:r>
              <a:rPr lang="en-US" dirty="0"/>
              <a:t>I’ve also done a 2-year mobile unit engineer apprenticeship with NEP Group for engineering large scale regional to national sports broadcasts. </a:t>
            </a:r>
          </a:p>
        </p:txBody>
      </p:sp>
      <p:pic>
        <p:nvPicPr>
          <p:cNvPr id="6" name="Picture 5" descr="A person standing next to a truck&#10;&#10;AI-generated content may be incorrect.">
            <a:extLst>
              <a:ext uri="{FF2B5EF4-FFF2-40B4-BE49-F238E27FC236}">
                <a16:creationId xmlns:a16="http://schemas.microsoft.com/office/drawing/2014/main" id="{980DF583-6DBB-6A43-5698-F3D056095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58" y="0"/>
            <a:ext cx="9952284" cy="559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07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4961B-7A75-EC97-AEAA-D764D01EF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22814-B537-B2E5-FF39-13613B382D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Kevin Bennion</a:t>
            </a:r>
            <a:br>
              <a:rPr lang="en-US" dirty="0"/>
            </a:br>
            <a:r>
              <a:rPr lang="en-US" dirty="0"/>
              <a:t>Technical Coordinator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AA1785-C53C-7BCE-4AD8-03E7A25B5D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Metro Cable 14</a:t>
            </a:r>
          </a:p>
          <a:p>
            <a:r>
              <a:rPr lang="en-US" dirty="0"/>
              <a:t>Sacramento Metropolitan Cable Television Commission (SMCTC)</a:t>
            </a:r>
          </a:p>
          <a:p>
            <a:endParaRPr lang="en-US" dirty="0"/>
          </a:p>
          <a:p>
            <a:r>
              <a:rPr lang="en-US" dirty="0"/>
              <a:t>Additional Material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C27B42FF-53FB-4F87-8C4B-01DBEE537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376" y="6377940"/>
            <a:ext cx="682624" cy="48006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52398159-DFFC-416A-8EA6-D5F893807520}" type="slidenum">
              <a:rPr lang="en-US" altLang="en-US" sz="1800" smtClean="0"/>
              <a:pPr algn="ctr"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344641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E9A8B-FF95-96CA-A79C-99A21A957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F4EE95ED-FBD7-FF3F-E3A1-F583EC0F8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376" y="6377940"/>
            <a:ext cx="682624" cy="48006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52398159-DFFC-416A-8EA6-D5F893807520}" type="slidenum">
              <a:rPr lang="en-US" altLang="en-US" sz="1800" smtClean="0"/>
              <a:pPr algn="ctr"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800" dirty="0"/>
          </a:p>
        </p:txBody>
      </p:sp>
      <p:pic>
        <p:nvPicPr>
          <p:cNvPr id="11" name="Picture 10" descr="Diagram, schematic&#10;&#10;AI-generated content may be incorrect.">
            <a:extLst>
              <a:ext uri="{FF2B5EF4-FFF2-40B4-BE49-F238E27FC236}">
                <a16:creationId xmlns:a16="http://schemas.microsoft.com/office/drawing/2014/main" id="{F49B4D8F-A075-3634-79B7-53CA3E72C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1" b="6296"/>
          <a:stretch>
            <a:fillRect/>
          </a:stretch>
        </p:blipFill>
        <p:spPr>
          <a:xfrm>
            <a:off x="1012115" y="0"/>
            <a:ext cx="10167770" cy="686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903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45D01-30C7-D46E-ABA5-941DF70C9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9F33B4C-429C-5AC5-B096-52CB65FB6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376" y="6377940"/>
            <a:ext cx="682624" cy="48006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52398159-DFFC-416A-8EA6-D5F893807520}" type="slidenum">
              <a:rPr lang="en-US" altLang="en-US" sz="1800" smtClean="0"/>
              <a:pPr algn="ctr"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800" dirty="0"/>
          </a:p>
        </p:txBody>
      </p:sp>
      <p:pic>
        <p:nvPicPr>
          <p:cNvPr id="3" name="Picture 2" descr="Diagram, schematic&#10;&#10;AI-generated content may be incorrect.">
            <a:extLst>
              <a:ext uri="{FF2B5EF4-FFF2-40B4-BE49-F238E27FC236}">
                <a16:creationId xmlns:a16="http://schemas.microsoft.com/office/drawing/2014/main" id="{659D9A78-362D-C374-4A14-B6930832D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5" b="8667"/>
          <a:stretch>
            <a:fillRect/>
          </a:stretch>
        </p:blipFill>
        <p:spPr>
          <a:xfrm>
            <a:off x="739140" y="0"/>
            <a:ext cx="10713720" cy="686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650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76F92-D49A-1C9B-32B7-D91E4EA2D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0912D6C-E015-D3FC-C980-FF906530F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376" y="6377940"/>
            <a:ext cx="682624" cy="48006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52398159-DFFC-416A-8EA6-D5F893807520}" type="slidenum">
              <a:rPr lang="en-US" altLang="en-US" sz="1800" smtClean="0"/>
              <a:pPr algn="ctr"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800" dirty="0"/>
          </a:p>
        </p:txBody>
      </p:sp>
      <p:pic>
        <p:nvPicPr>
          <p:cNvPr id="5" name="Picture 4" descr="Diagram, schematic&#10;&#10;AI-generated content may be incorrect.">
            <a:extLst>
              <a:ext uri="{FF2B5EF4-FFF2-40B4-BE49-F238E27FC236}">
                <a16:creationId xmlns:a16="http://schemas.microsoft.com/office/drawing/2014/main" id="{4725B87B-13D7-A66C-31D9-7904CABD4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2" b="8445"/>
          <a:stretch>
            <a:fillRect/>
          </a:stretch>
        </p:blipFill>
        <p:spPr>
          <a:xfrm>
            <a:off x="760655" y="0"/>
            <a:ext cx="10670689" cy="687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903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42F25-2C70-9178-C530-CA57A884E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25F0F2EA-D12D-7236-6F50-554D60FE5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376" y="6377940"/>
            <a:ext cx="682624" cy="48006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52398159-DFFC-416A-8EA6-D5F893807520}" type="slidenum">
              <a:rPr lang="en-US" altLang="en-US" sz="1800" smtClean="0"/>
              <a:pPr algn="ctr"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800" dirty="0"/>
          </a:p>
        </p:txBody>
      </p:sp>
      <p:pic>
        <p:nvPicPr>
          <p:cNvPr id="3" name="Picture 2" descr="Diagram, schematic&#10;&#10;AI-generated content may be incorrect.">
            <a:extLst>
              <a:ext uri="{FF2B5EF4-FFF2-40B4-BE49-F238E27FC236}">
                <a16:creationId xmlns:a16="http://schemas.microsoft.com/office/drawing/2014/main" id="{62F0F723-8321-AA25-D0FD-C612528A6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1" b="8592"/>
          <a:stretch>
            <a:fillRect/>
          </a:stretch>
        </p:blipFill>
        <p:spPr>
          <a:xfrm>
            <a:off x="747955" y="0"/>
            <a:ext cx="10696089" cy="686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8336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c13dd1c7-22d1-431c-a46c-2d140b414506}" enabled="1" method="Standard" siteId="{2b077431-a3b0-4b1c-bb77-f66a1132daa2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209</Words>
  <Application>Microsoft Office PowerPoint</Application>
  <PresentationFormat>Widescreen</PresentationFormat>
  <Paragraphs>49</Paragraphs>
  <Slides>32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Aptos</vt:lpstr>
      <vt:lpstr>Aptos Display</vt:lpstr>
      <vt:lpstr>Arial</vt:lpstr>
      <vt:lpstr>Office Theme</vt:lpstr>
      <vt:lpstr>Kevin Bennion Technical Coordinator</vt:lpstr>
      <vt:lpstr>PowerPoint Presentation</vt:lpstr>
      <vt:lpstr>PowerPoint Presentation</vt:lpstr>
      <vt:lpstr>PowerPoint Presentation</vt:lpstr>
      <vt:lpstr>Kevin Bennion Technical Coordinator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Bennion. Kevin</dc:creator>
  <cp:lastModifiedBy>Bennion. Kevin</cp:lastModifiedBy>
  <cp:revision>5</cp:revision>
  <dcterms:created xsi:type="dcterms:W3CDTF">2026-02-02T18:02:03Z</dcterms:created>
  <dcterms:modified xsi:type="dcterms:W3CDTF">2026-02-02T21:07:18Z</dcterms:modified>
</cp:coreProperties>
</file>