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7.jpg" ContentType="image/jpeg"/>
  <Override PartName="/ppt/media/image9.jpg" ContentType="image/jpeg"/>
  <Override PartName="/ppt/media/image10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2" r:id="rId2"/>
    <p:sldMasterId id="2147483702" r:id="rId3"/>
  </p:sldMasterIdLst>
  <p:notesMasterIdLst>
    <p:notesMasterId r:id="rId19"/>
  </p:notesMasterIdLst>
  <p:handoutMasterIdLst>
    <p:handoutMasterId r:id="rId20"/>
  </p:handoutMasterIdLst>
  <p:sldIdLst>
    <p:sldId id="256" r:id="rId4"/>
    <p:sldId id="1623" r:id="rId5"/>
    <p:sldId id="1622" r:id="rId6"/>
    <p:sldId id="1618" r:id="rId7"/>
    <p:sldId id="1620" r:id="rId8"/>
    <p:sldId id="1605" r:id="rId9"/>
    <p:sldId id="1606" r:id="rId10"/>
    <p:sldId id="1497" r:id="rId11"/>
    <p:sldId id="276" r:id="rId12"/>
    <p:sldId id="277" r:id="rId13"/>
    <p:sldId id="1621" r:id="rId14"/>
    <p:sldId id="1562" r:id="rId15"/>
    <p:sldId id="1563" r:id="rId16"/>
    <p:sldId id="258" r:id="rId17"/>
    <p:sldId id="1559" r:id="rId1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739D"/>
    <a:srgbClr val="1C89CC"/>
    <a:srgbClr val="8AA0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/>
    <p:restoredTop sz="93898" autoAdjust="0"/>
  </p:normalViewPr>
  <p:slideViewPr>
    <p:cSldViewPr>
      <p:cViewPr varScale="1">
        <p:scale>
          <a:sx n="104" d="100"/>
          <a:sy n="104" d="100"/>
        </p:scale>
        <p:origin x="834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9" d="100"/>
          <a:sy n="119" d="100"/>
        </p:scale>
        <p:origin x="5010" y="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radley" userId="10591051_tp_dropbox_plus" providerId="OAuth2" clId="{93AEA797-4A19-4888-A35F-2A543D26CD6E}"/>
    <pc:docChg chg="custSel addSld delSld modSld">
      <pc:chgData name="Michael Bradley" userId="10591051_tp_dropbox_plus" providerId="OAuth2" clId="{93AEA797-4A19-4888-A35F-2A543D26CD6E}" dt="2026-02-13T16:20:33.861" v="47" actId="2696"/>
      <pc:docMkLst>
        <pc:docMk/>
      </pc:docMkLst>
      <pc:sldChg chg="addSp modSp mod">
        <pc:chgData name="Michael Bradley" userId="10591051_tp_dropbox_plus" providerId="OAuth2" clId="{93AEA797-4A19-4888-A35F-2A543D26CD6E}" dt="2026-02-13T15:55:52.148" v="35" actId="207"/>
        <pc:sldMkLst>
          <pc:docMk/>
          <pc:sldMk cId="0" sldId="256"/>
        </pc:sldMkLst>
        <pc:spChg chg="add mod">
          <ac:chgData name="Michael Bradley" userId="10591051_tp_dropbox_plus" providerId="OAuth2" clId="{93AEA797-4A19-4888-A35F-2A543D26CD6E}" dt="2026-02-13T15:55:52.148" v="35" actId="207"/>
          <ac:spMkLst>
            <pc:docMk/>
            <pc:sldMk cId="0" sldId="256"/>
            <ac:spMk id="26" creationId="{B74E085B-14DA-7F9D-826F-8DBF97210E94}"/>
          </ac:spMkLst>
        </pc:spChg>
        <pc:picChg chg="add mod">
          <ac:chgData name="Michael Bradley" userId="10591051_tp_dropbox_plus" providerId="OAuth2" clId="{93AEA797-4A19-4888-A35F-2A543D26CD6E}" dt="2026-02-13T15:55:01.174" v="8" actId="1076"/>
          <ac:picMkLst>
            <pc:docMk/>
            <pc:sldMk cId="0" sldId="256"/>
            <ac:picMk id="25" creationId="{0FBA2CC4-ACFD-1B02-B4DF-9C9D6311F65C}"/>
          </ac:picMkLst>
        </pc:picChg>
      </pc:sldChg>
      <pc:sldChg chg="add">
        <pc:chgData name="Michael Bradley" userId="10591051_tp_dropbox_plus" providerId="OAuth2" clId="{93AEA797-4A19-4888-A35F-2A543D26CD6E}" dt="2026-02-13T05:40:41.314" v="0"/>
        <pc:sldMkLst>
          <pc:docMk/>
          <pc:sldMk cId="452781965" sldId="1562"/>
        </pc:sldMkLst>
      </pc:sldChg>
      <pc:sldChg chg="add">
        <pc:chgData name="Michael Bradley" userId="10591051_tp_dropbox_plus" providerId="OAuth2" clId="{93AEA797-4A19-4888-A35F-2A543D26CD6E}" dt="2026-02-13T05:40:41.314" v="0"/>
        <pc:sldMkLst>
          <pc:docMk/>
          <pc:sldMk cId="2912883644" sldId="1563"/>
        </pc:sldMkLst>
      </pc:sldChg>
      <pc:sldChg chg="del">
        <pc:chgData name="Michael Bradley" userId="10591051_tp_dropbox_plus" providerId="OAuth2" clId="{93AEA797-4A19-4888-A35F-2A543D26CD6E}" dt="2026-02-13T16:20:33.861" v="47" actId="2696"/>
        <pc:sldMkLst>
          <pc:docMk/>
          <pc:sldMk cId="3115912840" sldId="1616"/>
        </pc:sldMkLst>
      </pc:sldChg>
      <pc:sldChg chg="modSp mod">
        <pc:chgData name="Michael Bradley" userId="10591051_tp_dropbox_plus" providerId="OAuth2" clId="{93AEA797-4A19-4888-A35F-2A543D26CD6E}" dt="2026-02-13T16:03:36.201" v="45" actId="255"/>
        <pc:sldMkLst>
          <pc:docMk/>
          <pc:sldMk cId="3074631421" sldId="1618"/>
        </pc:sldMkLst>
        <pc:spChg chg="mod">
          <ac:chgData name="Michael Bradley" userId="10591051_tp_dropbox_plus" providerId="OAuth2" clId="{93AEA797-4A19-4888-A35F-2A543D26CD6E}" dt="2026-02-13T16:03:36.201" v="45" actId="255"/>
          <ac:spMkLst>
            <pc:docMk/>
            <pc:sldMk cId="3074631421" sldId="1618"/>
            <ac:spMk id="3" creationId="{84C05917-BAFA-5DB9-37FD-C35D6C7A92B6}"/>
          </ac:spMkLst>
        </pc:spChg>
      </pc:sldChg>
      <pc:sldChg chg="add">
        <pc:chgData name="Michael Bradley" userId="10591051_tp_dropbox_plus" providerId="OAuth2" clId="{93AEA797-4A19-4888-A35F-2A543D26CD6E}" dt="2026-02-13T16:20:19.732" v="46"/>
        <pc:sldMkLst>
          <pc:docMk/>
          <pc:sldMk cId="3645653789" sldId="1623"/>
        </pc:sldMkLst>
      </pc:sldChg>
    </pc:docChg>
  </pc:docChgLst>
  <pc:docChgLst>
    <pc:chgData name="Michael Bradley" userId="761eda4204a2a0c1" providerId="LiveId" clId="{93AEA797-4A19-4888-A35F-2A543D26CD6E}"/>
    <pc:docChg chg="custSel modSld">
      <pc:chgData name="Michael Bradley" userId="761eda4204a2a0c1" providerId="LiveId" clId="{93AEA797-4A19-4888-A35F-2A543D26CD6E}" dt="2026-02-13T15:49:53.752" v="251" actId="207"/>
      <pc:docMkLst>
        <pc:docMk/>
      </pc:docMkLst>
      <pc:sldChg chg="modSp mod">
        <pc:chgData name="Michael Bradley" userId="761eda4204a2a0c1" providerId="LiveId" clId="{93AEA797-4A19-4888-A35F-2A543D26CD6E}" dt="2026-02-13T15:43:29.466" v="61" actId="20577"/>
        <pc:sldMkLst>
          <pc:docMk/>
          <pc:sldMk cId="4187703880" sldId="1497"/>
        </pc:sldMkLst>
        <pc:spChg chg="mod">
          <ac:chgData name="Michael Bradley" userId="761eda4204a2a0c1" providerId="LiveId" clId="{93AEA797-4A19-4888-A35F-2A543D26CD6E}" dt="2026-02-13T15:43:29.466" v="61" actId="20577"/>
          <ac:spMkLst>
            <pc:docMk/>
            <pc:sldMk cId="4187703880" sldId="1497"/>
            <ac:spMk id="2" creationId="{7D20874E-C009-8FC0-4E43-9CCC2B2437E9}"/>
          </ac:spMkLst>
        </pc:spChg>
      </pc:sldChg>
      <pc:sldChg chg="modSp mod">
        <pc:chgData name="Michael Bradley" userId="761eda4204a2a0c1" providerId="LiveId" clId="{93AEA797-4A19-4888-A35F-2A543D26CD6E}" dt="2026-02-13T15:49:53.752" v="251" actId="207"/>
        <pc:sldMkLst>
          <pc:docMk/>
          <pc:sldMk cId="3074631421" sldId="1618"/>
        </pc:sldMkLst>
        <pc:spChg chg="mod">
          <ac:chgData name="Michael Bradley" userId="761eda4204a2a0c1" providerId="LiveId" clId="{93AEA797-4A19-4888-A35F-2A543D26CD6E}" dt="2026-02-13T15:49:53.752" v="251" actId="207"/>
          <ac:spMkLst>
            <pc:docMk/>
            <pc:sldMk cId="3074631421" sldId="1618"/>
            <ac:spMk id="3" creationId="{84C05917-BAFA-5DB9-37FD-C35D6C7A92B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r>
              <a:rPr lang="en-US" dirty="0"/>
              <a:t>Bradley Werner,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8D3CD7E3-47ED-43B3-BB4D-18BD1D1D17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2AD974-B022-010E-B3C1-8C72B7D368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0522" y="12455"/>
            <a:ext cx="1010996" cy="95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082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D96CBCB2-DE8A-4B46-BE0E-8D70F640F24A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4" tIns="48313" rIns="96624" bIns="4831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8BC1135B-B6BF-436E-97E0-F47DCA9EC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57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1135B-B6BF-436E-97E0-F47DCA9ECB5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741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FDA2AA-7068-4017-B316-F8DA20BE0B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10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3149600" y="0"/>
            <a:ext cx="0" cy="6858000"/>
          </a:xfrm>
          <a:prstGeom prst="line">
            <a:avLst/>
          </a:prstGeom>
          <a:noFill/>
          <a:ln w="57150">
            <a:solidFill>
              <a:srgbClr val="465A8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Line 9"/>
          <p:cNvSpPr>
            <a:spLocks noChangeShapeType="1"/>
          </p:cNvSpPr>
          <p:nvPr userDrawn="1"/>
        </p:nvSpPr>
        <p:spPr bwMode="auto">
          <a:xfrm>
            <a:off x="0" y="0"/>
            <a:ext cx="12192000" cy="0"/>
          </a:xfrm>
          <a:prstGeom prst="line">
            <a:avLst/>
          </a:prstGeom>
          <a:noFill/>
          <a:ln w="254000">
            <a:solidFill>
              <a:srgbClr val="465A8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59200" y="2130426"/>
            <a:ext cx="7518400" cy="1470025"/>
          </a:xfrm>
        </p:spPr>
        <p:txBody>
          <a:bodyPr/>
          <a:lstStyle>
            <a:lvl1pPr>
              <a:defRPr>
                <a:solidFill>
                  <a:srgbClr val="00265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892800" y="3962400"/>
            <a:ext cx="59944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DDD0BE-5869-6137-0BC0-89834CBA64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799" y="2286000"/>
            <a:ext cx="2372845" cy="225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59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9572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022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wrap="square"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199"/>
          </a:xfrm>
          <a:prstGeom prst="rect">
            <a:avLst/>
          </a:prstGeom>
        </p:spPr>
        <p:txBody>
          <a:bodyPr wrap="square"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590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77471" y="949520"/>
            <a:ext cx="8325600" cy="5114000"/>
          </a:xfrm>
          <a:prstGeom prst="rect">
            <a:avLst/>
          </a:prstGeom>
        </p:spPr>
        <p:txBody>
          <a:bodyPr wrap="square" lIns="121897" tIns="121897" rIns="121897" bIns="121897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330665" y="6251677"/>
            <a:ext cx="731600" cy="524800"/>
          </a:xfrm>
          <a:prstGeom prst="rect">
            <a:avLst/>
          </a:prstGeom>
        </p:spPr>
        <p:txBody>
          <a:bodyPr wrap="square" lIns="121897" tIns="121897" rIns="121897" bIns="121897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schemeClr val="lt1"/>
                </a:solidFill>
              </a:rPr>
              <a:pPr/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655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304800"/>
            <a:ext cx="11379200" cy="55626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55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06400" y="304800"/>
            <a:ext cx="11379200" cy="5562600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/>
              <a:t>Click to add text.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076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08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463BD4E-65CB-A14F-65B3-6B3CB81B91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32547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200D8BBE-F17B-11E5-C4A8-3F63A2631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65500"/>
            <a:ext cx="12192000" cy="762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3DDBEC43-5D34-9B99-F348-EBC85E11C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033" y="5791201"/>
            <a:ext cx="28702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37733" y="615950"/>
            <a:ext cx="9431867" cy="2305050"/>
          </a:xfrm>
        </p:spPr>
        <p:txBody>
          <a:bodyPr/>
          <a:lstStyle>
            <a:lvl1pPr>
              <a:defRPr>
                <a:solidFill>
                  <a:srgbClr val="E1F4FF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54667" y="3822700"/>
            <a:ext cx="9414933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CA341-89E7-06F5-3775-DF284E83FD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9F1DBE-9653-2730-E854-531C029DFF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1ABF5B-08EB-D69E-47F0-0648688FF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BC6FBE3-AB04-D44E-BAB4-1D03288DF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764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8B2E667-2B6A-DC9F-4EB9-67593952F1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1B6F206-31BF-9AF7-7C48-550B51561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2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7B3D561-234F-282E-B096-8D79AB8A1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91725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8288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5C89A48-530F-C6A9-A108-330CD72994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EED6436-E2D4-8F96-7FDA-54B3F3711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097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1FC2B3-F52E-593F-9739-8617955E93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AA6CDB-2BAD-7E20-CA53-F62176A95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C545C16-799A-D579-0D1B-717EFDA7F1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302C09D-3567-3E03-08D2-6B17250BD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6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366FD98-7A20-7E9B-0773-CF1EF0F50D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AF1297A-1178-5791-46D3-1B37515809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38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CD7F44C-2449-D557-2EF9-149E0EE3AA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378ABF5-C973-B9F0-E2D4-E7E3120FB3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4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CD337E-4117-3238-381C-790AABCED1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9E8B805-92E3-275A-A27D-BDCD6ADA3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639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3357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122232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376655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2475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14584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46655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321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35929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531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48593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91384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837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82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614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828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36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31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4449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371600"/>
            <a:ext cx="10261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9" name="Line 7"/>
          <p:cNvSpPr>
            <a:spLocks noChangeShapeType="1"/>
          </p:cNvSpPr>
          <p:nvPr userDrawn="1"/>
        </p:nvSpPr>
        <p:spPr bwMode="auto">
          <a:xfrm>
            <a:off x="0" y="0"/>
            <a:ext cx="12192000" cy="0"/>
          </a:xfrm>
          <a:prstGeom prst="line">
            <a:avLst/>
          </a:prstGeom>
          <a:noFill/>
          <a:ln w="254000">
            <a:solidFill>
              <a:srgbClr val="465A8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82" name="Line 10"/>
          <p:cNvSpPr>
            <a:spLocks noChangeShapeType="1"/>
          </p:cNvSpPr>
          <p:nvPr userDrawn="1"/>
        </p:nvSpPr>
        <p:spPr bwMode="auto">
          <a:xfrm>
            <a:off x="1625600" y="6324600"/>
            <a:ext cx="9956800" cy="0"/>
          </a:xfrm>
          <a:prstGeom prst="line">
            <a:avLst/>
          </a:prstGeom>
          <a:noFill/>
          <a:ln w="38100">
            <a:solidFill>
              <a:srgbClr val="465A8C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A3FF02-3534-0F4A-AAB9-F42E660A3F40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5551536"/>
            <a:ext cx="1307353" cy="124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27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89" r:id="rId14"/>
    <p:sldLayoutId id="2147483690" r:id="rId15"/>
    <p:sldLayoutId id="2147483691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>
          <a:solidFill>
            <a:srgbClr val="0026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65A8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65A8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65A8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65A8C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65A8C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65A8C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65A8C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465A8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3EEB058-B70B-8DF8-F596-FEC8C6623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ect">
            <a:avLst/>
          </a:prstGeom>
          <a:solidFill>
            <a:srgbClr val="3254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AB1123C4-81D6-CD95-A4DD-33C4860AB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37733" y="457200"/>
            <a:ext cx="943186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81696D6E-86DE-454C-878C-C978F701E6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828800"/>
            <a:ext cx="934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20486" name="Rectangle 6">
            <a:extLst>
              <a:ext uri="{FF2B5EF4-FFF2-40B4-BE49-F238E27FC236}">
                <a16:creationId xmlns:a16="http://schemas.microsoft.com/office/drawing/2014/main" id="{ADA3F6EB-82EB-9C20-CAF1-F2435B3B3E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>
            <a:extLst>
              <a:ext uri="{FF2B5EF4-FFF2-40B4-BE49-F238E27FC236}">
                <a16:creationId xmlns:a16="http://schemas.microsoft.com/office/drawing/2014/main" id="{D02CBC07-BC3A-81E9-E7C5-0919B53E963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10">
            <a:extLst>
              <a:ext uri="{FF2B5EF4-FFF2-40B4-BE49-F238E27FC236}">
                <a16:creationId xmlns:a16="http://schemas.microsoft.com/office/drawing/2014/main" id="{F4130C0C-5239-09D4-CFCF-861D7116F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0200"/>
            <a:ext cx="12192000" cy="76200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D65911DA-3879-4826-C1E0-F3B0B6078FA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6035675"/>
            <a:ext cx="15652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34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CCECFF"/>
          </a:solidFill>
          <a:latin typeface="Verdana" pitchFamily="34" charset="0"/>
        </a:defRPr>
      </a:lvl9pPr>
    </p:titleStyle>
    <p:bodyStyle>
      <a:lvl1pPr marL="457200" indent="-4572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75000"/>
        <a:buFont typeface="Wingdings" panose="05000000000000000000" pitchFamily="2" charset="2"/>
        <a:buChar char="u"/>
        <a:defRPr sz="2800">
          <a:solidFill>
            <a:srgbClr val="325472"/>
          </a:solidFill>
          <a:latin typeface="+mn-lt"/>
          <a:ea typeface="+mn-ea"/>
          <a:cs typeface="+mn-cs"/>
        </a:defRPr>
      </a:lvl1pPr>
      <a:lvl2pPr marL="914400" indent="-3429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65000"/>
        <a:buFont typeface="Webdings" panose="05030102010509060703" pitchFamily="18" charset="2"/>
        <a:buChar char="="/>
        <a:defRPr sz="2400">
          <a:solidFill>
            <a:srgbClr val="325472"/>
          </a:solidFill>
          <a:latin typeface="+mn-lt"/>
        </a:defRPr>
      </a:lvl2pPr>
      <a:lvl3pPr marL="1373188" indent="-344488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SzPct val="75000"/>
        <a:buFont typeface="Wingdings" panose="05000000000000000000" pitchFamily="2" charset="2"/>
        <a:buChar char="v"/>
        <a:defRPr sz="2000">
          <a:solidFill>
            <a:srgbClr val="325472"/>
          </a:solidFill>
          <a:latin typeface="+mn-lt"/>
        </a:defRPr>
      </a:lvl3pPr>
      <a:lvl4pPr marL="1716088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–"/>
        <a:defRPr>
          <a:solidFill>
            <a:srgbClr val="325472"/>
          </a:solidFill>
          <a:latin typeface="Times New Roman" pitchFamily="18" charset="0"/>
        </a:defRPr>
      </a:lvl4pPr>
      <a:lvl5pPr marL="2058988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25472"/>
          </a:solidFill>
          <a:latin typeface="Times New Roman" pitchFamily="18" charset="0"/>
        </a:defRPr>
      </a:lvl5pPr>
      <a:lvl6pPr marL="2516188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25472"/>
          </a:solidFill>
          <a:latin typeface="Times New Roman" pitchFamily="18" charset="0"/>
        </a:defRPr>
      </a:lvl6pPr>
      <a:lvl7pPr marL="2973388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25472"/>
          </a:solidFill>
          <a:latin typeface="Times New Roman" pitchFamily="18" charset="0"/>
        </a:defRPr>
      </a:lvl7pPr>
      <a:lvl8pPr marL="3430588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25472"/>
          </a:solidFill>
          <a:latin typeface="Times New Roman" pitchFamily="18" charset="0"/>
        </a:defRPr>
      </a:lvl8pPr>
      <a:lvl9pPr marL="3887788" indent="-228600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har char="»"/>
        <a:defRPr>
          <a:solidFill>
            <a:srgbClr val="325472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673174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egelmcd.com/" TargetMode="External"/><Relationship Id="rId2" Type="http://schemas.openxmlformats.org/officeDocument/2006/relationships/hyperlink" Target="mailto:jeffrey.bayne@spiegelmcd.com" TargetMode="Externa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www.cato.org/blog/new-heritage-backgrounder-addresses-mix-doctors-not-overall-suppl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to.org/blog/new-heritage-backgrounder-addresses-mix-doctors-not-overall-supply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bradleywerner.com/2025/09/29/first-broadband-franchise-ushers-in-a-new-era-in-franchising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imla.org/wp-content/uploads/2025/01/This-is-the-Way-ML-Jan-Feb-25.pd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s://www.cga.ct.gov/2025/TOB/H/PDF/2025HB-05848-R00-HB.PDF" TargetMode="External"/><Relationship Id="rId7" Type="http://schemas.openxmlformats.org/officeDocument/2006/relationships/hyperlink" Target="https://www.cga.ct.gov/asp/CGABillStatus/cgabillstatus.asp?bill_num=HB5532&amp;selBillType=Bill" TargetMode="External"/><Relationship Id="rId2" Type="http://schemas.openxmlformats.org/officeDocument/2006/relationships/hyperlink" Target="https://legislature.vermont.gov/bill/status/2026/H.49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cmny.org/home/" TargetMode="External"/><Relationship Id="rId5" Type="http://schemas.openxmlformats.org/officeDocument/2006/relationships/hyperlink" Target="https://malegislature.gov/Bills/194/S2556" TargetMode="External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malegislature.gov/Bills/194/H91" TargetMode="External"/><Relationship Id="rId9" Type="http://schemas.openxmlformats.org/officeDocument/2006/relationships/hyperlink" Target="https://www.picpedia.org/chalkboard/l/legislative.html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evisor.mn.gov/bills/bill.php?b=house&amp;f=HF3261&amp;ssn=0&amp;y=2023" TargetMode="External"/><Relationship Id="rId3" Type="http://schemas.openxmlformats.org/officeDocument/2006/relationships/hyperlink" Target="https://www.revisor.mn.gov/bills/bill.php?f=SF4262&amp;y=2024&amp;ssn=0&amp;b=senate" TargetMode="External"/><Relationship Id="rId7" Type="http://schemas.openxmlformats.org/officeDocument/2006/relationships/hyperlink" Target="https://www.revisor.mn.gov/bills/bill.php?f=SF3039&amp;y=2023&amp;ssn=0&amp;b=senate" TargetMode="External"/><Relationship Id="rId2" Type="http://schemas.openxmlformats.org/officeDocument/2006/relationships/hyperlink" Target="https://www.revisor.mn.gov/bills/bill.php?b=house&amp;f=HF4182&amp;ssn=0&amp;y=202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visor.mn.gov/bills/bill.php?b=senate&amp;f=SF3930&amp;ssn=0&amp;y=2024" TargetMode="External"/><Relationship Id="rId5" Type="http://schemas.openxmlformats.org/officeDocument/2006/relationships/hyperlink" Target="https://www.revisor.mn.gov/bills/bill.php?f=HF4186&amp;y=2024&amp;ssn=0&amp;b=house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www.revisor.mn.gov/bills/text.php?session=ls94&amp;version=latest&amp;number=HF0974&amp;session_number=0&amp;session_year=2025" TargetMode="External"/><Relationship Id="rId9" Type="http://schemas.openxmlformats.org/officeDocument/2006/relationships/hyperlink" Target="https://www.revisor.mn.gov/bills/text.php?session=ls94&amp;version=latest&amp;number=HF1740&amp;session_number=0&amp;session_year=202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comm.org/" TargetMode="External"/><Relationship Id="rId2" Type="http://schemas.openxmlformats.org/officeDocument/2006/relationships/hyperlink" Target="https://legislature.maine.gov/legis/bills/display_ps.asp?paper=HP1264&amp;snum=131&amp;PID=1456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acramento_capitol_dark.jpg"/>
          <p:cNvPicPr>
            <a:picLocks noChangeAspect="1"/>
          </p:cNvPicPr>
          <p:nvPr/>
        </p:nvPicPr>
        <p:blipFill>
          <a:blip r:embed="rId3"/>
          <a:srcRect t="7811" b="7811"/>
          <a:stretch/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00000">
              <a:alpha val="55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1"/>
          <p:cNvSpPr/>
          <p:nvPr/>
        </p:nvSpPr>
        <p:spPr>
          <a:xfrm>
            <a:off x="502920" y="502920"/>
            <a:ext cx="11185855" cy="1463040"/>
          </a:xfrm>
          <a:prstGeom prst="roundRect">
            <a:avLst/>
          </a:prstGeom>
          <a:solidFill>
            <a:srgbClr val="0B1F3B">
              <a:alpha val="88000"/>
            </a:srgbClr>
          </a:solidFill>
          <a:ln w="12700">
            <a:solidFill>
              <a:srgbClr val="FFFFFF">
                <a:alpha val="15000"/>
              </a:srgbClr>
            </a:solidFill>
            <a:prstDash val="solid"/>
          </a:ln>
          <a:effectLst>
            <a:outerShdw blurRad="38100" dist="19050" dir="2700000" algn="b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77240" y="658368"/>
            <a:ext cx="10637215" cy="8961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lnSpc>
                <a:spcPct val="92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Legislative, Legal, and Policy Issues</a:t>
            </a:r>
            <a:endParaRPr lang="en-US" sz="3000" dirty="0"/>
          </a:p>
          <a:p>
            <a:pPr marL="0" indent="0" algn="ctr">
              <a:lnSpc>
                <a:spcPct val="92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Facing Community Media at the State and Federal Level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868680" y="1572768"/>
            <a:ext cx="10454335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dirty="0">
                <a:solidFill>
                  <a:srgbClr val="E9F0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2026 ACM-West Annual Conference • Sacramento, CA • February 13, 2026</a:t>
            </a: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960120" y="1920240"/>
            <a:ext cx="10271455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forward-looking conversation on sustainable funding and new solutions for community media</a:t>
            </a:r>
            <a:endParaRPr lang="en-US" sz="1600" dirty="0"/>
          </a:p>
        </p:txBody>
      </p:sp>
      <p:sp>
        <p:nvSpPr>
          <p:cNvPr id="8" name="Shape 5"/>
          <p:cNvSpPr/>
          <p:nvPr/>
        </p:nvSpPr>
        <p:spPr>
          <a:xfrm>
            <a:off x="731520" y="2359152"/>
            <a:ext cx="10728655" cy="3886200"/>
          </a:xfrm>
          <a:prstGeom prst="roundRect">
            <a:avLst/>
          </a:prstGeom>
          <a:solidFill>
            <a:srgbClr val="FFFFFF">
              <a:alpha val="94000"/>
            </a:srgbClr>
          </a:solidFill>
          <a:ln w="12700">
            <a:solidFill>
              <a:srgbClr val="FFFFFF">
                <a:alpha val="40000"/>
              </a:srgbClr>
            </a:solidFill>
            <a:prstDash val="solid"/>
          </a:ln>
          <a:effectLst>
            <a:outerShdw blurRad="38100" dist="19050" dir="2700000" algn="bl" rotWithShape="0">
              <a:srgbClr val="000000">
                <a:alpha val="22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05840" y="2596896"/>
            <a:ext cx="4754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Plenary Session Facilitator</a:t>
            </a:r>
            <a:endParaRPr lang="en-US" sz="1800" dirty="0"/>
          </a:p>
        </p:txBody>
      </p:sp>
      <p:sp>
        <p:nvSpPr>
          <p:cNvPr id="10" name="Text 7"/>
          <p:cNvSpPr/>
          <p:nvPr/>
        </p:nvSpPr>
        <p:spPr>
          <a:xfrm>
            <a:off x="6217920" y="2596896"/>
            <a:ext cx="4754880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800" b="1" dirty="0">
                <a:solidFill>
                  <a:srgbClr val="0B1F3B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Speakers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005840" y="2889504"/>
            <a:ext cx="475488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11111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Sue Miller Buske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05840" y="3200400"/>
            <a:ext cx="475488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President, The Buske Group</a:t>
            </a:r>
            <a:endParaRPr lang="en-US" sz="15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5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Sacramento, CA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6217920" y="2889504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111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Mike Wassenaar</a:t>
            </a:r>
            <a:endParaRPr lang="en-US" sz="2000" dirty="0"/>
          </a:p>
        </p:txBody>
      </p:sp>
      <p:sp>
        <p:nvSpPr>
          <p:cNvPr id="14" name="Text 11"/>
          <p:cNvSpPr/>
          <p:nvPr/>
        </p:nvSpPr>
        <p:spPr>
          <a:xfrm>
            <a:off x="6217920" y="3163824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President and CEO, Alliance for Community Media</a:t>
            </a:r>
            <a:endParaRPr lang="en-US" sz="1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Washington, DC</a:t>
            </a:r>
            <a:endParaRPr lang="en-US" sz="1400" dirty="0"/>
          </a:p>
        </p:txBody>
      </p:sp>
      <p:sp>
        <p:nvSpPr>
          <p:cNvPr id="15" name="Text 12"/>
          <p:cNvSpPr/>
          <p:nvPr/>
        </p:nvSpPr>
        <p:spPr>
          <a:xfrm>
            <a:off x="6217920" y="3566160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111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Jeff Bayne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6217920" y="3840480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Partner, Spiegel &amp; McDiarmid</a:t>
            </a:r>
            <a:endParaRPr lang="en-US" sz="1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Washington, DC</a:t>
            </a:r>
            <a:endParaRPr lang="en-US" sz="1400" dirty="0"/>
          </a:p>
        </p:txBody>
      </p:sp>
      <p:sp>
        <p:nvSpPr>
          <p:cNvPr id="17" name="Text 14"/>
          <p:cNvSpPr/>
          <p:nvPr/>
        </p:nvSpPr>
        <p:spPr>
          <a:xfrm>
            <a:off x="6217920" y="4242816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111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Michael Bradley</a:t>
            </a:r>
            <a:endParaRPr lang="en-US" sz="2000" dirty="0"/>
          </a:p>
        </p:txBody>
      </p:sp>
      <p:sp>
        <p:nvSpPr>
          <p:cNvPr id="18" name="Text 15"/>
          <p:cNvSpPr/>
          <p:nvPr/>
        </p:nvSpPr>
        <p:spPr>
          <a:xfrm>
            <a:off x="6217920" y="4517136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Partner, Bradley Werner Law</a:t>
            </a:r>
            <a:endParaRPr lang="en-US" sz="1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Minneapolis, MN</a:t>
            </a:r>
            <a:endParaRPr lang="en-US" sz="1400" dirty="0"/>
          </a:p>
        </p:txBody>
      </p:sp>
      <p:sp>
        <p:nvSpPr>
          <p:cNvPr id="19" name="Text 16"/>
          <p:cNvSpPr/>
          <p:nvPr/>
        </p:nvSpPr>
        <p:spPr>
          <a:xfrm>
            <a:off x="6217920" y="4919472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111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Jay April</a:t>
            </a:r>
            <a:endParaRPr lang="en-US" sz="2000" dirty="0"/>
          </a:p>
        </p:txBody>
      </p:sp>
      <p:sp>
        <p:nvSpPr>
          <p:cNvPr id="20" name="Text 17"/>
          <p:cNvSpPr/>
          <p:nvPr/>
        </p:nvSpPr>
        <p:spPr>
          <a:xfrm>
            <a:off x="6217920" y="5193792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President and CEO, Akakū: Maui Community Media</a:t>
            </a:r>
            <a:endParaRPr lang="en-US" sz="1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Kahului, HI</a:t>
            </a:r>
            <a:endParaRPr lang="en-US" sz="1400" dirty="0"/>
          </a:p>
        </p:txBody>
      </p:sp>
      <p:sp>
        <p:nvSpPr>
          <p:cNvPr id="21" name="Text 18"/>
          <p:cNvSpPr/>
          <p:nvPr/>
        </p:nvSpPr>
        <p:spPr>
          <a:xfrm>
            <a:off x="6217920" y="5596128"/>
            <a:ext cx="47548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11111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Lauren-Glenn Davitian</a:t>
            </a:r>
            <a:endParaRPr lang="en-US" sz="2000" dirty="0"/>
          </a:p>
        </p:txBody>
      </p:sp>
      <p:sp>
        <p:nvSpPr>
          <p:cNvPr id="22" name="Text 19"/>
          <p:cNvSpPr/>
          <p:nvPr/>
        </p:nvSpPr>
        <p:spPr>
          <a:xfrm>
            <a:off x="6217920" y="5870448"/>
            <a:ext cx="475488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Center for Media and Democracy</a:t>
            </a:r>
            <a:endParaRPr lang="en-US" sz="1400" dirty="0"/>
          </a:p>
          <a:p>
            <a:pPr marL="0" indent="0">
              <a:lnSpc>
                <a:spcPct val="105000"/>
              </a:lnSpc>
              <a:buNone/>
            </a:pPr>
            <a:r>
              <a:rPr lang="en-US" sz="1400" dirty="0">
                <a:solidFill>
                  <a:srgbClr val="3333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Burlington, VT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822960" y="6473952"/>
            <a:ext cx="10545775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Building durable public support • Modernizing policy • Expanding sustainable funding tools</a:t>
            </a:r>
            <a:endParaRPr lang="en-US" sz="12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FBA2CC4-ACFD-1B02-B4DF-9C9D6311F6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92" y="3282696"/>
            <a:ext cx="2258568" cy="22585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74E085B-14DA-7F9D-826F-8DBF97210E94}"/>
              </a:ext>
            </a:extLst>
          </p:cNvPr>
          <p:cNvSpPr txBox="1"/>
          <p:nvPr/>
        </p:nvSpPr>
        <p:spPr>
          <a:xfrm>
            <a:off x="3444087" y="5548622"/>
            <a:ext cx="265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Download Presentation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5957-BF07-4CAF-93E5-3DAECC366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87868"/>
            <a:ext cx="9144000" cy="1512332"/>
          </a:xfrm>
        </p:spPr>
        <p:txBody>
          <a:bodyPr/>
          <a:lstStyle/>
          <a:p>
            <a:pPr algn="ctr"/>
            <a:r>
              <a:rPr lang="en-US" dirty="0"/>
              <a:t>California Public Utilities Commission:</a:t>
            </a:r>
            <a:br>
              <a:rPr lang="en-US" dirty="0"/>
            </a:br>
            <a:r>
              <a:rPr lang="en-US" sz="2800" i="1" dirty="0"/>
              <a:t>Rulemaking to Consider Changes to </a:t>
            </a:r>
            <a:br>
              <a:rPr lang="en-US" sz="2800" i="1" dirty="0"/>
            </a:br>
            <a:r>
              <a:rPr lang="en-US" sz="2800" i="1" dirty="0"/>
              <a:t>Requirements on Video Franchisees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58F67-6CCE-1CC1-0DCA-C59E29A49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905000"/>
            <a:ext cx="8534400" cy="4495800"/>
          </a:xfrm>
        </p:spPr>
        <p:txBody>
          <a:bodyPr/>
          <a:lstStyle/>
          <a:p>
            <a:r>
              <a:rPr lang="en-US" sz="2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SB 28: “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[CPUC] shall adopt customer service requirements for a holder of a state franchise and adjudicate any customer complaints.”</a:t>
            </a:r>
          </a:p>
          <a:p>
            <a:r>
              <a:rPr lang="en-US" sz="23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CPUC opens proceeding; ACM, </a:t>
            </a:r>
            <a:r>
              <a:rPr lang="en-US" sz="2300" dirty="0" err="1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ACD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and Media Alliance granted party status; initial comments</a:t>
            </a:r>
          </a:p>
          <a:p>
            <a:r>
              <a:rPr lang="en-US" sz="23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Public Participation Hearings and comments</a:t>
            </a:r>
          </a:p>
          <a:p>
            <a:r>
              <a:rPr lang="en-US" sz="2300" b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2025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 CPUC Staff Report: “input gathered under this proceeding via public comments and Public Participation Hearings sheds light on </a:t>
            </a:r>
            <a:r>
              <a:rPr lang="en-US" sz="23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extensive service issues and customer complaints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including for customer service issues … </a:t>
            </a:r>
            <a:b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b="1" i="1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PEG channels</a:t>
            </a:r>
            <a:r>
              <a:rPr lang="en-US" sz="23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199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009567" y="693400"/>
            <a:ext cx="6414400" cy="21540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>
              <a:lnSpc>
                <a:spcPct val="115000"/>
              </a:lnSpc>
              <a:spcBef>
                <a:spcPts val="3200"/>
              </a:spcBef>
              <a:spcAft>
                <a:spcPts val="800"/>
              </a:spcAft>
            </a:pPr>
            <a:r>
              <a:rPr lang="en" sz="3200" b="1">
                <a:latin typeface="Droid Serif"/>
                <a:ea typeface="Droid Serif"/>
                <a:cs typeface="Droid Serif"/>
                <a:sym typeface="Droid Serif"/>
              </a:rPr>
              <a:t>Community Media Mobilizing Guide for Policy Change</a:t>
            </a:r>
            <a:br>
              <a:rPr lang="en" sz="2400" b="1"/>
            </a:br>
            <a:r>
              <a:rPr lang="en" sz="1867" b="1">
                <a:latin typeface="Droid Serif"/>
                <a:ea typeface="Droid Serif"/>
                <a:cs typeface="Droid Serif"/>
                <a:sym typeface="Droid Serif"/>
              </a:rPr>
              <a:t>Alliance for Community Media West</a:t>
            </a:r>
            <a:br>
              <a:rPr lang="en" sz="1867" b="1">
                <a:latin typeface="Droid Serif"/>
                <a:ea typeface="Droid Serif"/>
                <a:cs typeface="Droid Serif"/>
                <a:sym typeface="Droid Serif"/>
              </a:rPr>
            </a:br>
            <a:r>
              <a:rPr lang="en" sz="2133" b="1">
                <a:latin typeface="Droid Serif"/>
                <a:ea typeface="Droid Serif"/>
                <a:cs typeface="Droid Serif"/>
                <a:sym typeface="Droid Serif"/>
              </a:rPr>
              <a:t>February 2026</a:t>
            </a:r>
            <a:endParaRPr sz="7333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834" y="693400"/>
            <a:ext cx="3997333" cy="5471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Screen Shot 2026-02-07 at 5.41.33 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0100" y="2847400"/>
            <a:ext cx="4221192" cy="415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2912B-47DF-64FE-EB6B-9B817987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Caslon Pro"/>
              </a:rPr>
              <a:t>Thank You!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02171-71BC-FE36-9219-AB8F7A20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3000" y="1219200"/>
            <a:ext cx="6299200" cy="4419600"/>
          </a:xfrm>
        </p:spPr>
        <p:txBody>
          <a:bodyPr/>
          <a:lstStyle/>
          <a:p>
            <a:pPr marL="0" indent="0" algn="ctr">
              <a:buNone/>
            </a:pPr>
            <a:endParaRPr lang="en-US" b="1" dirty="0">
              <a:latin typeface="Adobe Caslon Pro"/>
            </a:endParaRPr>
          </a:p>
          <a:p>
            <a:pPr marL="0" indent="0" algn="ctr">
              <a:buNone/>
            </a:pPr>
            <a:r>
              <a:rPr lang="en-US" b="1" dirty="0">
                <a:latin typeface="Adobe Caslon Pro"/>
              </a:rPr>
              <a:t>Sue </a:t>
            </a:r>
            <a:r>
              <a:rPr lang="en-US" b="1" dirty="0" err="1">
                <a:latin typeface="Adobe Caslon Pro"/>
              </a:rPr>
              <a:t>Buske</a:t>
            </a:r>
            <a:endParaRPr lang="en-US" b="1" dirty="0">
              <a:latin typeface="Adobe Caslon Pro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dobe Caslon Pro"/>
                <a:ea typeface="+mn-ea"/>
                <a:cs typeface="+mn-cs"/>
              </a:rPr>
              <a:t>The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dobe Caslon Pro"/>
                <a:ea typeface="+mn-ea"/>
                <a:cs typeface="+mn-cs"/>
              </a:rPr>
              <a:t>Buske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dobe Caslon Pro"/>
                <a:ea typeface="+mn-ea"/>
                <a:cs typeface="+mn-cs"/>
              </a:rPr>
              <a:t> Group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dobe Caslon Pro"/>
                <a:ea typeface="+mn-ea"/>
                <a:cs typeface="+mn-cs"/>
              </a:rPr>
              <a:t>President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265F"/>
              </a:solidFill>
              <a:effectLst/>
              <a:uLnTx/>
              <a:uFillTx/>
              <a:latin typeface="Adobe Caslon Pro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dobe Caslon Pro"/>
                <a:ea typeface="+mn-ea"/>
                <a:cs typeface="+mn-cs"/>
              </a:rPr>
              <a:t>4808 T Street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dobe Caslon Pro"/>
                <a:ea typeface="+mn-ea"/>
                <a:cs typeface="+mn-cs"/>
              </a:rPr>
              <a:t>Sacramento, CA 95819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sue@thebuskegroup.com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https://thebuskegroup.com/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A1EF2E4-5ED3-E26B-DC43-FCE327698A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63" y="2167459"/>
            <a:ext cx="4014737" cy="252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819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2912B-47DF-64FE-EB6B-9B817987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Caslon Pro"/>
              </a:rPr>
              <a:t>Thank You!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7846EA-CB41-9778-9A78-9A89EA47E1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6" t="1150" r="4138" b="14483"/>
          <a:stretch/>
        </p:blipFill>
        <p:spPr>
          <a:xfrm>
            <a:off x="2133600" y="1255435"/>
            <a:ext cx="2692400" cy="389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02171-71BC-FE36-9219-AB8F7A20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295400"/>
            <a:ext cx="5384800" cy="42037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dobe Caslon Pro"/>
              </a:rPr>
              <a:t>Mike Wassenaar</a:t>
            </a:r>
          </a:p>
          <a:p>
            <a:pPr marL="0" indent="0" algn="ctr">
              <a:buNone/>
            </a:pPr>
            <a:r>
              <a:rPr lang="en-US" b="1" dirty="0">
                <a:latin typeface="Adobe Caslon Pro"/>
              </a:rPr>
              <a:t>Alliance for Community Media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President and CEO</a:t>
            </a:r>
          </a:p>
          <a:p>
            <a:pPr marL="0" indent="0" algn="ctr">
              <a:buNone/>
            </a:pPr>
            <a:endParaRPr lang="en-US" sz="2000" dirty="0">
              <a:latin typeface="Adobe Caslon Pro"/>
            </a:endParaRP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Washington DC Office: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1803 Grace Church Road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Silver Spring, MD 20910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https://www.allcommunitymedia.org/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(612) 298-3805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mwassenaar@allcommunitymedia.org</a:t>
            </a:r>
          </a:p>
        </p:txBody>
      </p:sp>
      <p:pic>
        <p:nvPicPr>
          <p:cNvPr id="4" name="Picture 3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D537C370-7724-461F-9F03-9227EDAA0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334000"/>
            <a:ext cx="3657607" cy="82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83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E27E3C0B-6342-C86C-583D-F62B7C78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81000"/>
            <a:ext cx="9144000" cy="1143000"/>
          </a:xfrm>
        </p:spPr>
        <p:txBody>
          <a:bodyPr/>
          <a:lstStyle/>
          <a:p>
            <a:pPr algn="ctr"/>
            <a:r>
              <a:rPr lang="en-US" altLang="en-US" dirty="0"/>
              <a:t>Contact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F067-3BFA-2412-6074-1D3893BAA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0" y="2133600"/>
            <a:ext cx="7010400" cy="4114800"/>
          </a:xfrm>
        </p:spPr>
        <p:txBody>
          <a:bodyPr/>
          <a:lstStyle/>
          <a:p>
            <a:pPr marL="103188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Jeff Bayne		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jeffrey.bayne@spiegelmcd.com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88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188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cap="small" dirty="0">
                <a:latin typeface="Arial" panose="020B0604020202020204" pitchFamily="34" charset="0"/>
                <a:cs typeface="Arial" panose="020B0604020202020204" pitchFamily="34" charset="0"/>
              </a:rPr>
              <a:t>Spiegel &amp; McDiarmid </a:t>
            </a:r>
            <a:r>
              <a:rPr lang="en-US" sz="1800" cap="small" dirty="0"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1818 N Street, NW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8th Floor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Washington, DC  20006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(202) 879-4000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www.spiegelmcd.com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2912B-47DF-64FE-EB6B-9B8179870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dobe Caslon Pro"/>
              </a:rPr>
              <a:t>Thank You!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E7846EA-CB41-9778-9A78-9A89EA47E13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1587500"/>
            <a:ext cx="3683000" cy="3683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C02171-71BC-FE36-9219-AB8F7A20B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7400" y="1676400"/>
            <a:ext cx="5384800" cy="3276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dobe Caslon Pro"/>
              </a:rPr>
              <a:t>Michael R. Bradley</a:t>
            </a:r>
          </a:p>
          <a:p>
            <a:pPr marL="0" indent="0" algn="ctr">
              <a:buNone/>
            </a:pPr>
            <a:r>
              <a:rPr lang="en-US" b="1" dirty="0">
                <a:latin typeface="Adobe Caslon Pro"/>
              </a:rPr>
              <a:t>Bradley Werner, LLC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Partner</a:t>
            </a:r>
          </a:p>
          <a:p>
            <a:pPr marL="0" indent="0" algn="ctr">
              <a:buNone/>
            </a:pPr>
            <a:endParaRPr lang="en-US" dirty="0">
              <a:latin typeface="Adobe Caslon Pro"/>
            </a:endParaRP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2145 </a:t>
            </a:r>
            <a:r>
              <a:rPr lang="en-US" sz="2000" dirty="0" err="1">
                <a:latin typeface="Adobe Caslon Pro"/>
              </a:rPr>
              <a:t>Woodlane</a:t>
            </a:r>
            <a:r>
              <a:rPr lang="en-US" sz="2000" dirty="0">
                <a:latin typeface="Adobe Caslon Pro"/>
              </a:rPr>
              <a:t> Drive, Suite 106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Woodbury, MN 55125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www.BradleyWerner.com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(651) 379-0900 ext. 101</a:t>
            </a:r>
          </a:p>
          <a:p>
            <a:pPr marL="0" indent="0" algn="ctr">
              <a:buNone/>
            </a:pPr>
            <a:r>
              <a:rPr lang="en-US" sz="2000" dirty="0">
                <a:latin typeface="Adobe Caslon Pro"/>
              </a:rPr>
              <a:t>mike@bradleywerner.com</a:t>
            </a:r>
          </a:p>
        </p:txBody>
      </p:sp>
    </p:spTree>
    <p:extLst>
      <p:ext uri="{BB962C8B-B14F-4D97-AF65-F5344CB8AC3E}">
        <p14:creationId xmlns:p14="http://schemas.microsoft.com/office/powerpoint/2010/main" val="15675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EE9796-7106-E31C-DB43-16C8BD67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Media Health Crisis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85AFAC-3D46-28F0-01E8-CCA3B5ACA8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08236"/>
            <a:ext cx="5384800" cy="4963964"/>
          </a:xfrm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Cable Fees Fund Community Media</a:t>
            </a:r>
          </a:p>
          <a:p>
            <a:r>
              <a:rPr lang="en-US" sz="2000" dirty="0"/>
              <a:t>Cable Service Subscriptions are </a:t>
            </a:r>
            <a:r>
              <a:rPr lang="en-US" sz="2000" u="sng" dirty="0"/>
              <a:t>Declining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(Approx 50% over 10 years)</a:t>
            </a:r>
          </a:p>
          <a:p>
            <a:r>
              <a:rPr lang="en-US" sz="2000" dirty="0"/>
              <a:t>Cable Revenues are </a:t>
            </a:r>
            <a:r>
              <a:rPr lang="en-US" sz="2000" u="sng" dirty="0"/>
              <a:t>Declining</a:t>
            </a:r>
          </a:p>
          <a:p>
            <a:r>
              <a:rPr lang="en-US" sz="2000" dirty="0"/>
              <a:t>Cable Franchise Fees are </a:t>
            </a:r>
            <a:r>
              <a:rPr lang="en-US" sz="2000" u="sng" dirty="0"/>
              <a:t>Declining</a:t>
            </a:r>
          </a:p>
          <a:p>
            <a:r>
              <a:rPr lang="en-US" sz="2000" dirty="0"/>
              <a:t>Cable PEG Fees are </a:t>
            </a:r>
            <a:r>
              <a:rPr lang="en-US" sz="2000" u="sng" dirty="0"/>
              <a:t>Declining</a:t>
            </a:r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600"/>
              </a:spcBef>
              <a:spcAft>
                <a:spcPts val="0"/>
              </a:spcAft>
              <a:buClr>
                <a:srgbClr val="FF9C00"/>
              </a:buClr>
              <a:buSzTx/>
              <a:buFont typeface="+mj-lt"/>
              <a:buNone/>
              <a:tabLst/>
              <a:defRPr/>
            </a:pPr>
            <a:r>
              <a:rPr lang="en-US" sz="2000" i="1" kern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will offer our best insights, but no one should rely upon our comments as legal advice.  Consult with your city/county/ organizational counsel.  </a:t>
            </a:r>
          </a:p>
          <a:p>
            <a:endParaRPr lang="en-US" sz="2400" u="sng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325576-2F30-9C8C-C7C4-35B0859089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Diagnosis: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Crisis</a:t>
            </a:r>
          </a:p>
        </p:txBody>
      </p:sp>
      <p:pic>
        <p:nvPicPr>
          <p:cNvPr id="7" name="Picture 6" descr="A doctor talking to a person">
            <a:extLst>
              <a:ext uri="{FF2B5EF4-FFF2-40B4-BE49-F238E27FC236}">
                <a16:creationId xmlns:a16="http://schemas.microsoft.com/office/drawing/2014/main" id="{B1396535-16A7-03F1-A0D8-5F8D977AD9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06130" y="1981200"/>
            <a:ext cx="5376270" cy="302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4949F8-D47C-061A-BA50-97CCB42DB273}"/>
              </a:ext>
            </a:extLst>
          </p:cNvPr>
          <p:cNvSpPr txBox="1"/>
          <p:nvPr/>
        </p:nvSpPr>
        <p:spPr>
          <a:xfrm>
            <a:off x="7928668" y="4776440"/>
            <a:ext cx="3653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4" tooltip="https://www.cato.org/blog/new-heritage-backgrounder-addresses-mix-doctors-not-overall-supply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5" tooltip="https://creativecommons.org/licenses/by-nc-sa/3.0/"/>
              </a:rPr>
              <a:t>CC BY-SA-NC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653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18C0A-FE79-02A9-E50D-45A3D048F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E23B43-3C29-F2CD-EA1C-00CBC0555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You Be Able to Choose Your Doctor?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19C3D-56BF-D423-439D-61307B3A17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Federal Legislation and Administration </a:t>
            </a:r>
          </a:p>
          <a:p>
            <a:pPr marL="0" indent="0">
              <a:buNone/>
            </a:pPr>
            <a:r>
              <a:rPr lang="en-US" sz="2400" dirty="0"/>
              <a:t>Threaten Local Solutions</a:t>
            </a:r>
          </a:p>
          <a:p>
            <a:pPr marL="0" indent="0">
              <a:buNone/>
            </a:pPr>
            <a:r>
              <a:rPr lang="en-US" sz="2400" dirty="0"/>
              <a:t>	</a:t>
            </a:r>
          </a:p>
          <a:p>
            <a:r>
              <a:rPr lang="en-US" u="sng" dirty="0"/>
              <a:t>HR 2289  </a:t>
            </a:r>
          </a:p>
          <a:p>
            <a:pPr lvl="1"/>
            <a:r>
              <a:rPr lang="en-US" sz="2000" dirty="0"/>
              <a:t>Undermines state and local franchises</a:t>
            </a:r>
          </a:p>
          <a:p>
            <a:pPr lvl="1"/>
            <a:r>
              <a:rPr lang="en-US" sz="2000" dirty="0"/>
              <a:t>Allows companies to change terms</a:t>
            </a:r>
          </a:p>
          <a:p>
            <a:pPr lvl="1"/>
            <a:r>
              <a:rPr lang="en-US" sz="2000" dirty="0"/>
              <a:t>Tips balance to corporations</a:t>
            </a:r>
          </a:p>
          <a:p>
            <a:pPr lvl="1"/>
            <a:r>
              <a:rPr lang="en-US" sz="2000" dirty="0"/>
              <a:t>Giveaway of land and rights-of-way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5BA141C-C6B9-6337-D88E-825FE75DE8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A doctor talking to a person">
            <a:extLst>
              <a:ext uri="{FF2B5EF4-FFF2-40B4-BE49-F238E27FC236}">
                <a16:creationId xmlns:a16="http://schemas.microsoft.com/office/drawing/2014/main" id="{4B0274EE-B7A7-B1A5-2DD5-A29AED4BF7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06130" y="1981200"/>
            <a:ext cx="5376270" cy="302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9225AE-2BA4-1DB0-6B64-60E9483B93BA}"/>
              </a:ext>
            </a:extLst>
          </p:cNvPr>
          <p:cNvSpPr txBox="1"/>
          <p:nvPr/>
        </p:nvSpPr>
        <p:spPr>
          <a:xfrm>
            <a:off x="7928668" y="4776440"/>
            <a:ext cx="36537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cato.org/blog/new-heritage-backgrounder-addresses-mix-doctors-not-overall-supply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3280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27D18-24F3-3E06-67B8-E65D4523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Legal Cures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5917-BAFA-5DB9-37FD-C35D6C7A9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72000"/>
          </a:xfrm>
        </p:spPr>
        <p:txBody>
          <a:bodyPr wrap="square" anchor="t"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/>
              <a:t>Fresh Look at Broadband Franchising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 lvl="1">
              <a:lnSpc>
                <a:spcPct val="90000"/>
              </a:lnSpc>
            </a:pPr>
            <a:r>
              <a:rPr lang="en-US" sz="1900" i="1" dirty="0">
                <a:solidFill>
                  <a:srgbClr val="FF0000"/>
                </a:solidFill>
              </a:rPr>
              <a:t>Ohio Telecom </a:t>
            </a:r>
            <a:r>
              <a:rPr lang="en-US" sz="1900" i="1" dirty="0" err="1">
                <a:solidFill>
                  <a:srgbClr val="FF0000"/>
                </a:solidFill>
              </a:rPr>
              <a:t>Ass'n</a:t>
            </a:r>
            <a:r>
              <a:rPr lang="en-US" sz="1900" i="1" dirty="0">
                <a:solidFill>
                  <a:srgbClr val="FF0000"/>
                </a:solidFill>
              </a:rPr>
              <a:t> v. FCC </a:t>
            </a:r>
            <a:r>
              <a:rPr lang="en-US" sz="1900" i="1" dirty="0"/>
              <a:t>(In re </a:t>
            </a:r>
            <a:r>
              <a:rPr lang="en-US" sz="1900" i="1" dirty="0" err="1"/>
              <a:t>MCP</a:t>
            </a:r>
            <a:r>
              <a:rPr lang="en-US" sz="1900" i="1" dirty="0"/>
              <a:t> No. 185)</a:t>
            </a:r>
            <a:r>
              <a:rPr lang="en-US" sz="1900" dirty="0"/>
              <a:t>, 124 </a:t>
            </a:r>
            <a:r>
              <a:rPr lang="en-US" sz="1900" dirty="0" err="1"/>
              <a:t>F.4th</a:t>
            </a:r>
            <a:r>
              <a:rPr lang="en-US" sz="1900" dirty="0"/>
              <a:t> 993 (6</a:t>
            </a:r>
            <a:r>
              <a:rPr lang="en-US" sz="1900" baseline="30000" dirty="0"/>
              <a:t>th</a:t>
            </a:r>
            <a:r>
              <a:rPr lang="en-US" sz="1900" dirty="0"/>
              <a:t> Cir. 2025).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solidFill>
                  <a:srgbClr val="00265F"/>
                </a:solidFill>
              </a:rPr>
              <a:t>Broadband is not a Telecommunications Service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Reevaluate State Law Applicable to Broadband</a:t>
            </a:r>
          </a:p>
          <a:p>
            <a:pPr>
              <a:lnSpc>
                <a:spcPct val="90000"/>
              </a:lnSpc>
            </a:pP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900" dirty="0"/>
              <a:t>Minnesota’s First Broadband Franchise</a:t>
            </a:r>
          </a:p>
          <a:p>
            <a:pPr lvl="2">
              <a:lnSpc>
                <a:spcPct val="90000"/>
              </a:lnSpc>
            </a:pPr>
            <a:r>
              <a:rPr lang="en-US" sz="1900" dirty="0">
                <a:solidFill>
                  <a:srgbClr val="00265F"/>
                </a:solidFill>
              </a:rPr>
              <a:t>Additional information and links can be found here:</a:t>
            </a:r>
          </a:p>
          <a:p>
            <a:pPr lvl="3">
              <a:lnSpc>
                <a:spcPct val="90000"/>
              </a:lnSpc>
            </a:pPr>
            <a:r>
              <a:rPr lang="en-US" sz="1900" dirty="0">
                <a:solidFill>
                  <a:srgbClr val="00265F"/>
                </a:solidFill>
                <a:hlinkClick r:id="rId2"/>
              </a:rPr>
              <a:t>https://bradleywerner.com/2025/09/29/first-broadband-franchise-ushers-in-a-new-era-in-franchising</a:t>
            </a:r>
            <a:r>
              <a:rPr lang="en-US" sz="1600" dirty="0">
                <a:solidFill>
                  <a:srgbClr val="00265F"/>
                </a:solidFill>
                <a:hlinkClick r:id="rId2"/>
              </a:rPr>
              <a:t>/</a:t>
            </a:r>
            <a:r>
              <a:rPr lang="en-US" sz="1600" dirty="0">
                <a:solidFill>
                  <a:srgbClr val="00265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1900" i="1" dirty="0">
                <a:solidFill>
                  <a:srgbClr val="FF0000"/>
                </a:solidFill>
              </a:rPr>
              <a:t>Disney Platforms v. City of Santa Barbara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(Jan 30, 2026)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00265F"/>
                </a:solidFill>
              </a:rPr>
              <a:t>Video Services Tax held to apply to streaming services</a:t>
            </a:r>
          </a:p>
          <a:p>
            <a:pPr lvl="1">
              <a:lnSpc>
                <a:spcPct val="90000"/>
              </a:lnSpc>
            </a:pPr>
            <a:r>
              <a:rPr lang="en-US" sz="1900" dirty="0">
                <a:solidFill>
                  <a:srgbClr val="00265F"/>
                </a:solidFill>
              </a:rPr>
              <a:t>CA Court of Appeals</a:t>
            </a:r>
          </a:p>
          <a:p>
            <a:pPr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5" name="Picture 4" descr="People discussing work at law firm">
            <a:extLst>
              <a:ext uri="{FF2B5EF4-FFF2-40B4-BE49-F238E27FC236}">
                <a16:creationId xmlns:a16="http://schemas.microsoft.com/office/drawing/2014/main" id="{DD30CDEA-2FBE-68F9-08A2-9F932DC874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2089023"/>
            <a:ext cx="5384800" cy="35943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4631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5686CA-1215-D499-E0F2-D6B569C09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Benefits of Broadband Franchising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22FFC1E-2C24-EA1C-6764-84ED16C1F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72000"/>
          </a:xfrm>
        </p:spPr>
        <p:txBody>
          <a:bodyPr/>
          <a:lstStyle/>
          <a:p>
            <a:r>
              <a:rPr lang="en-US" dirty="0"/>
              <a:t>Quality of Service for Residents</a:t>
            </a:r>
          </a:p>
          <a:p>
            <a:r>
              <a:rPr lang="en-US" dirty="0"/>
              <a:t>Buildout Commitments</a:t>
            </a:r>
          </a:p>
          <a:p>
            <a:r>
              <a:rPr lang="en-US" dirty="0"/>
              <a:t>Consumer protections</a:t>
            </a:r>
          </a:p>
          <a:p>
            <a:r>
              <a:rPr lang="en-US" dirty="0"/>
              <a:t>Franchise Fees</a:t>
            </a:r>
          </a:p>
          <a:p>
            <a:r>
              <a:rPr lang="en-US" dirty="0"/>
              <a:t>Digital Education and Training</a:t>
            </a:r>
          </a:p>
          <a:p>
            <a:r>
              <a:rPr lang="en-US" dirty="0"/>
              <a:t>Community Media Support</a:t>
            </a:r>
          </a:p>
        </p:txBody>
      </p:sp>
      <p:pic>
        <p:nvPicPr>
          <p:cNvPr id="5" name="Content Placeholder 4" descr="Part of the first page of a Municipal Lawyer article by Michael R. Bradley on the benefits of broadband franchising. ">
            <a:hlinkClick r:id="rId2"/>
            <a:extLst>
              <a:ext uri="{FF2B5EF4-FFF2-40B4-BE49-F238E27FC236}">
                <a16:creationId xmlns:a16="http://schemas.microsoft.com/office/drawing/2014/main" id="{3DCA3E50-974E-7430-8580-32F7751F2A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4622"/>
          <a:stretch>
            <a:fillRect/>
          </a:stretch>
        </p:blipFill>
        <p:spPr>
          <a:xfrm>
            <a:off x="6185538" y="1231260"/>
            <a:ext cx="5384800" cy="4572000"/>
          </a:xfrm>
          <a:noFill/>
          <a:effectLst>
            <a:innerShdw blurRad="317500">
              <a:prstClr val="black"/>
            </a:inn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E323E0-E9DB-757D-DF80-B96E50558636}"/>
              </a:ext>
            </a:extLst>
          </p:cNvPr>
          <p:cNvSpPr txBox="1"/>
          <p:nvPr/>
        </p:nvSpPr>
        <p:spPr>
          <a:xfrm>
            <a:off x="6197599" y="5943600"/>
            <a:ext cx="5360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Municipal Lawyer, page 6, January 2025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961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F31F8F-BFE5-6EE9-3EE8-27F18B120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The Legislative Cures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13904A-A330-2086-4E44-E29CC8EF6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049160"/>
            <a:ext cx="5384800" cy="4572000"/>
          </a:xfrm>
        </p:spPr>
        <p:txBody>
          <a:bodyPr wrap="square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/>
              <a:t>Appropriation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VT - 2025 - </a:t>
            </a:r>
            <a:r>
              <a:rPr lang="en-US" sz="2000" dirty="0" err="1">
                <a:solidFill>
                  <a:srgbClr val="00265F"/>
                </a:solidFill>
                <a:hlinkClick r:id="rId2"/>
              </a:rPr>
              <a:t>H.493</a:t>
            </a:r>
            <a:r>
              <a:rPr lang="en-US" sz="2000" dirty="0">
                <a:solidFill>
                  <a:srgbClr val="00265F"/>
                </a:solidFill>
              </a:rPr>
              <a:t> (Act 27) – Appropriation to Vermont Access - $</a:t>
            </a:r>
            <a:r>
              <a:rPr lang="en-US" sz="2000" dirty="0" err="1">
                <a:solidFill>
                  <a:srgbClr val="00265F"/>
                </a:solidFill>
              </a:rPr>
              <a:t>1.35M</a:t>
            </a:r>
            <a:endParaRPr lang="en-US" sz="2000" dirty="0">
              <a:solidFill>
                <a:srgbClr val="00265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CT - </a:t>
            </a:r>
            <a:r>
              <a:rPr lang="en-US" sz="2000" dirty="0">
                <a:hlinkClick r:id="rId3"/>
              </a:rPr>
              <a:t>HB 5848</a:t>
            </a:r>
            <a:r>
              <a:rPr lang="en-US" sz="2000" dirty="0"/>
              <a:t>, (appropriations bill)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Gross Earnings Tax or Fee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CT </a:t>
            </a:r>
            <a:r>
              <a:rPr lang="en-US" sz="2000" u="sng" dirty="0"/>
              <a:t>2024</a:t>
            </a:r>
            <a:r>
              <a:rPr lang="en-US" sz="2000" dirty="0"/>
              <a:t> - HB 5446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NY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Streaming Video Tax or Fee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265F"/>
                </a:solidFill>
              </a:rPr>
              <a:t>MA - </a:t>
            </a:r>
            <a:r>
              <a:rPr lang="en-US" sz="2100" dirty="0">
                <a:highlight>
                  <a:srgbClr val="FFFFFF"/>
                </a:highlight>
              </a:rPr>
              <a:t>An Act to Modernize Funding for Community Media Programming </a:t>
            </a:r>
            <a:r>
              <a:rPr lang="en-US" sz="2100" dirty="0">
                <a:highlight>
                  <a:srgbClr val="FFFFFF"/>
                </a:highlight>
                <a:hlinkClick r:id="rId4"/>
              </a:rPr>
              <a:t>H. 91</a:t>
            </a:r>
            <a:r>
              <a:rPr lang="en-US" sz="2100" dirty="0">
                <a:highlight>
                  <a:srgbClr val="FFFFFF"/>
                </a:highlight>
              </a:rPr>
              <a:t>/</a:t>
            </a:r>
            <a:r>
              <a:rPr lang="en-US" sz="2100" dirty="0" err="1">
                <a:highlight>
                  <a:srgbClr val="FFFFFF"/>
                </a:highlight>
                <a:hlinkClick r:id="rId5"/>
              </a:rPr>
              <a:t>S.2556</a:t>
            </a:r>
            <a:endParaRPr lang="en-US" sz="2100" dirty="0">
              <a:highlight>
                <a:srgbClr val="FFFFFF"/>
              </a:highlight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NY - </a:t>
            </a:r>
            <a:r>
              <a:rPr lang="en-US" sz="2000" dirty="0">
                <a:solidFill>
                  <a:srgbClr val="404040"/>
                </a:solidFill>
                <a:hlinkClick r:id="rId6"/>
              </a:rPr>
              <a:t>Tech Equity Access Media (TEAM-NY) Act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CT - </a:t>
            </a:r>
            <a:r>
              <a:rPr kumimoji="0" lang="en-US" sz="2000" b="0" i="0" u="sng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-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7"/>
              </a:rPr>
              <a:t>HB 5532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26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endParaRPr lang="en-US" sz="2000" dirty="0">
              <a:solidFill>
                <a:srgbClr val="00265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olidFill>
                  <a:srgbClr val="00265F"/>
                </a:solidFill>
              </a:rPr>
              <a:t>VT - Considering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Other</a:t>
            </a:r>
            <a:r>
              <a:rPr lang="en-US" sz="2000" dirty="0"/>
              <a:t> – ACM Model Legislation</a:t>
            </a:r>
          </a:p>
        </p:txBody>
      </p:sp>
      <p:pic>
        <p:nvPicPr>
          <p:cNvPr id="5" name="Picture 4" descr="A chalkboard with a book and glasses&#10;&#10;AI-generated content may be incorrect.">
            <a:extLst>
              <a:ext uri="{FF2B5EF4-FFF2-40B4-BE49-F238E27FC236}">
                <a16:creationId xmlns:a16="http://schemas.microsoft.com/office/drawing/2014/main" id="{F0DE752A-918B-72A0-D183-3F7087BA77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197600" y="1676400"/>
            <a:ext cx="5384800" cy="354050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CC196E-E3ED-6D70-A992-4E26AC3E534E}"/>
              </a:ext>
            </a:extLst>
          </p:cNvPr>
          <p:cNvSpPr txBox="1"/>
          <p:nvPr/>
        </p:nvSpPr>
        <p:spPr>
          <a:xfrm>
            <a:off x="9017274" y="5456398"/>
            <a:ext cx="25651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9" tooltip="https://www.picpedia.org/chalkboard/l/legislative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720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7F3C3A-9F79-79FD-A5E3-CB8AB066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Minnesota – Multiple Approaches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E771BF-29FD-1FEA-50DC-D721A0C58E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1692" y="1447800"/>
            <a:ext cx="6400800" cy="44958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Equal Access to Broadband Act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265F"/>
                </a:solidFill>
                <a:hlinkClick r:id="rId2"/>
              </a:rPr>
              <a:t>HF 4182</a:t>
            </a:r>
            <a:r>
              <a:rPr lang="en-US" sz="1600" dirty="0">
                <a:solidFill>
                  <a:srgbClr val="00265F"/>
                </a:solidFill>
              </a:rPr>
              <a:t>/</a:t>
            </a:r>
            <a:r>
              <a:rPr lang="en-US" sz="1600" dirty="0">
                <a:solidFill>
                  <a:srgbClr val="00265F"/>
                </a:solidFill>
                <a:hlinkClick r:id="rId3"/>
              </a:rPr>
              <a:t>SF 4262</a:t>
            </a:r>
            <a:r>
              <a:rPr lang="en-US" sz="1600" dirty="0">
                <a:solidFill>
                  <a:srgbClr val="00265F"/>
                </a:solidFill>
              </a:rPr>
              <a:t> (2024) – Broadband Franchising Bill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265F"/>
                </a:solidFill>
                <a:hlinkClick r:id="rId4"/>
              </a:rPr>
              <a:t>HF 974</a:t>
            </a:r>
            <a:r>
              <a:rPr lang="en-US" sz="1600" dirty="0">
                <a:solidFill>
                  <a:srgbClr val="00265F"/>
                </a:solidFill>
              </a:rPr>
              <a:t> (2025)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PEG Funding Fee - Streaming Bill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265F"/>
                </a:solidFill>
                <a:hlinkClick r:id="rId5"/>
              </a:rPr>
              <a:t>HF 4186</a:t>
            </a:r>
            <a:r>
              <a:rPr lang="en-US" sz="1600" dirty="0">
                <a:solidFill>
                  <a:srgbClr val="00265F"/>
                </a:solidFill>
              </a:rPr>
              <a:t>/</a:t>
            </a:r>
            <a:r>
              <a:rPr lang="en-US" sz="1600" dirty="0">
                <a:solidFill>
                  <a:srgbClr val="00265F"/>
                </a:solidFill>
                <a:hlinkClick r:id="rId6"/>
              </a:rPr>
              <a:t>SF 3930</a:t>
            </a:r>
            <a:r>
              <a:rPr lang="en-US" sz="1600" dirty="0">
                <a:solidFill>
                  <a:srgbClr val="00265F"/>
                </a:solidFill>
              </a:rPr>
              <a:t> (2024) – 5% Fee on Streaming Services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Local Digital Media Tax</a:t>
            </a:r>
          </a:p>
          <a:p>
            <a:pPr lvl="1">
              <a:lnSpc>
                <a:spcPct val="90000"/>
              </a:lnSpc>
            </a:pPr>
            <a:r>
              <a:rPr lang="en-US" sz="1600" u="sng" dirty="0">
                <a:solidFill>
                  <a:srgbClr val="00265F"/>
                </a:solidFill>
                <a:effectLst/>
                <a:hlinkClick r:id="rId7"/>
              </a:rPr>
              <a:t>SF 3039</a:t>
            </a:r>
            <a:r>
              <a:rPr lang="en-US" sz="1600" dirty="0">
                <a:solidFill>
                  <a:srgbClr val="00265F"/>
                </a:solidFill>
                <a:effectLst/>
              </a:rPr>
              <a:t>/</a:t>
            </a:r>
            <a:r>
              <a:rPr lang="en-US" sz="1600" u="sng" dirty="0">
                <a:solidFill>
                  <a:srgbClr val="00265F"/>
                </a:solidFill>
                <a:effectLst/>
                <a:hlinkClick r:id="rId8"/>
              </a:rPr>
              <a:t>HF 3261</a:t>
            </a:r>
            <a:r>
              <a:rPr lang="en-US" sz="1600" dirty="0">
                <a:solidFill>
                  <a:srgbClr val="00265F"/>
                </a:solidFill>
              </a:rPr>
              <a:t> (2023-24) – 1% tax on Digital Products to support local digital media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Legacy Funding</a:t>
            </a:r>
            <a:endParaRPr lang="en-US" sz="2000" dirty="0">
              <a:solidFill>
                <a:srgbClr val="00265F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u="sng" dirty="0">
                <a:hlinkClick r:id="rId9"/>
              </a:rPr>
              <a:t>HF 1740</a:t>
            </a:r>
            <a:r>
              <a:rPr lang="en-US" sz="1600" dirty="0"/>
              <a:t> (2025) would appropriate funding from the arts and cultural heritage fund to support access television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C00000"/>
                </a:solidFill>
              </a:rPr>
              <a:t>2026</a:t>
            </a:r>
            <a:r>
              <a:rPr lang="en-US" sz="2000" dirty="0"/>
              <a:t> – Protecting State Law Authority to Franchise Broadband Providers</a:t>
            </a:r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  <p:pic>
        <p:nvPicPr>
          <p:cNvPr id="4098" name="Picture 2" descr="Manicured lawn in front of Minnesota State Capitol">
            <a:extLst>
              <a:ext uri="{FF2B5EF4-FFF2-40B4-BE49-F238E27FC236}">
                <a16:creationId xmlns:a16="http://schemas.microsoft.com/office/drawing/2014/main" id="{6CCC5D82-B96C-889B-E27E-58166A54B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762125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15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50FFA7-9342-8A4B-C04C-405E9387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44562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/>
              <a:t>We Can Beat This!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20874E-C009-8FC0-4E43-9CCC2B243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720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>
                <a:effectLst/>
              </a:rPr>
              <a:t>There are Cures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effectLst/>
              </a:rPr>
              <a:t>On February 6, 2024, the Maine legislature passed </a:t>
            </a:r>
            <a:r>
              <a:rPr lang="en-US" sz="1600" dirty="0"/>
              <a:t>An Act to Support Municipal Franchise Agreements. </a:t>
            </a:r>
            <a:r>
              <a:rPr lang="en-US" sz="1600" dirty="0">
                <a:effectLst/>
              </a:rPr>
              <a:t>The </a:t>
            </a:r>
            <a:r>
              <a:rPr lang="en-US" sz="1600" dirty="0"/>
              <a:t>law</a:t>
            </a:r>
            <a:r>
              <a:rPr lang="en-US" sz="1600" dirty="0">
                <a:effectLst/>
              </a:rPr>
              <a:t> can be found </a:t>
            </a:r>
            <a:r>
              <a:rPr lang="en-US" sz="1600" u="sng" dirty="0">
                <a:effectLst/>
                <a:hlinkClick r:id="rId2"/>
              </a:rPr>
              <a:t>here</a:t>
            </a:r>
            <a:r>
              <a:rPr lang="en-US" sz="1600" dirty="0">
                <a:effectLst/>
              </a:rPr>
              <a:t>.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Maine Community Media Association – </a:t>
            </a:r>
            <a:r>
              <a:rPr lang="en-US" sz="1600" dirty="0">
                <a:hlinkClick r:id="rId3"/>
              </a:rPr>
              <a:t>www.mecomm.org</a:t>
            </a:r>
            <a:r>
              <a:rPr lang="en-US" sz="16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Vermont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Minnesota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Massachusetts (on the doorstep)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Cures for California?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Come to the Workshop!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5" name="Picture 4" descr="Stethoscope and EKG printout">
            <a:extLst>
              <a:ext uri="{FF2B5EF4-FFF2-40B4-BE49-F238E27FC236}">
                <a16:creationId xmlns:a16="http://schemas.microsoft.com/office/drawing/2014/main" id="{3325ABB6-35DA-4A13-9F03-691295C6D8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1981200"/>
            <a:ext cx="49149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703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297E5CD-E403-CE72-9840-CF9270341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600200"/>
          </a:xfrm>
        </p:spPr>
        <p:txBody>
          <a:bodyPr/>
          <a:lstStyle/>
          <a:p>
            <a:pPr algn="ctr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Model State Bill on PEG 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65CA-C5FE-FA48-9534-B03CBF164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828800"/>
            <a:ext cx="8915400" cy="4495800"/>
          </a:xfrm>
        </p:spPr>
        <p:txBody>
          <a:bodyPr/>
          <a:lstStyle/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“Generic” template for state legislation on PEG </a:t>
            </a:r>
            <a:b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(and other) funding through fee on streaming video providers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Also includes language to ensure broad scope of what constitutes cable service subject to cable franchise fee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en-US" sz="23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starting point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for state legislative efforts; </a:t>
            </a:r>
            <a:b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3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not</a:t>
            </a:r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 cut-and-paste for every state</a:t>
            </a:r>
          </a:p>
          <a:p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Intended to be tailored for different circumstances:</a:t>
            </a:r>
          </a:p>
          <a:p>
            <a:pPr lvl="1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Differences in state law</a:t>
            </a:r>
          </a:p>
          <a:p>
            <a:pPr lvl="1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Coalition building</a:t>
            </a:r>
          </a:p>
          <a:p>
            <a:pPr lvl="1"/>
            <a:r>
              <a:rPr lang="en-US" sz="2300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Interests/concerns of state legislators</a:t>
            </a:r>
          </a:p>
          <a:p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0302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16340</TotalTime>
  <Words>1000</Words>
  <Application>Microsoft Office PowerPoint</Application>
  <PresentationFormat>Widescreen</PresentationFormat>
  <Paragraphs>177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Adobe Caslon Pro</vt:lpstr>
      <vt:lpstr>Aptos</vt:lpstr>
      <vt:lpstr>Aptos Display</vt:lpstr>
      <vt:lpstr>Arial</vt:lpstr>
      <vt:lpstr>Calibri</vt:lpstr>
      <vt:lpstr>Cambria</vt:lpstr>
      <vt:lpstr>Droid Serif</vt:lpstr>
      <vt:lpstr>Times New Roman</vt:lpstr>
      <vt:lpstr>Verdana</vt:lpstr>
      <vt:lpstr>Webdings</vt:lpstr>
      <vt:lpstr>Wingdings</vt:lpstr>
      <vt:lpstr>Custom Design</vt:lpstr>
      <vt:lpstr>Default Design</vt:lpstr>
      <vt:lpstr>Simple Light</vt:lpstr>
      <vt:lpstr>PowerPoint Presentation</vt:lpstr>
      <vt:lpstr>Community Media Health Crisis</vt:lpstr>
      <vt:lpstr>Should You Be Able to Choose Your Doctor?</vt:lpstr>
      <vt:lpstr>Legal Cures</vt:lpstr>
      <vt:lpstr>Benefits of Broadband Franchising</vt:lpstr>
      <vt:lpstr>The Legislative Cures</vt:lpstr>
      <vt:lpstr>Minnesota – Multiple Approaches</vt:lpstr>
      <vt:lpstr>We Can Beat This!</vt:lpstr>
      <vt:lpstr>Model State Bill on PEG Funding</vt:lpstr>
      <vt:lpstr>California Public Utilities Commission: Rulemaking to Consider Changes to  Requirements on Video Franchisees</vt:lpstr>
      <vt:lpstr>Community Media Mobilizing Guide for Policy Change Alliance for Community Media West February 2026</vt:lpstr>
      <vt:lpstr>Thank You!</vt:lpstr>
      <vt:lpstr>Thank You!</vt:lpstr>
      <vt:lpstr>Contact Info</vt:lpstr>
      <vt:lpstr>Thank You!</vt:lpstr>
    </vt:vector>
  </TitlesOfParts>
  <Company>Prinsen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Bradley Presentation</dc:title>
  <dc:creator>Michael Bradley</dc:creator>
  <cp:lastModifiedBy>Michael Bradley</cp:lastModifiedBy>
  <cp:revision>394</cp:revision>
  <cp:lastPrinted>2025-12-04T18:33:56Z</cp:lastPrinted>
  <dcterms:created xsi:type="dcterms:W3CDTF">2014-04-22T14:53:13Z</dcterms:created>
  <dcterms:modified xsi:type="dcterms:W3CDTF">2026-02-13T16:20:45Z</dcterms:modified>
</cp:coreProperties>
</file>