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94664"/>
  </p:normalViewPr>
  <p:slideViewPr>
    <p:cSldViewPr snapToGrid="0">
      <p:cViewPr varScale="1">
        <p:scale>
          <a:sx n="94" d="100"/>
          <a:sy n="94"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68736-0594-8848-A9ED-28DB2264EBC6}" type="datetimeFigureOut">
              <a:rPr lang="en-US" smtClean="0"/>
              <a:t>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334D9-8CFD-F941-B539-EF88FBDF485F}" type="slidenum">
              <a:rPr lang="en-US" smtClean="0"/>
              <a:t>‹#›</a:t>
            </a:fld>
            <a:endParaRPr lang="en-US"/>
          </a:p>
        </p:txBody>
      </p:sp>
    </p:spTree>
    <p:extLst>
      <p:ext uri="{BB962C8B-B14F-4D97-AF65-F5344CB8AC3E}">
        <p14:creationId xmlns:p14="http://schemas.microsoft.com/office/powerpoint/2010/main" val="133495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install also had 14 wireless mics, 3 projectors, one 85” display, ceiling speakers, 2 meeting owls.</a:t>
            </a:r>
          </a:p>
        </p:txBody>
      </p:sp>
      <p:sp>
        <p:nvSpPr>
          <p:cNvPr id="4" name="Slide Number Placeholder 3"/>
          <p:cNvSpPr>
            <a:spLocks noGrp="1"/>
          </p:cNvSpPr>
          <p:nvPr>
            <p:ph type="sldNum" sz="quarter" idx="5"/>
          </p:nvPr>
        </p:nvSpPr>
        <p:spPr/>
        <p:txBody>
          <a:bodyPr/>
          <a:lstStyle/>
          <a:p>
            <a:fld id="{7BB334D9-8CFD-F941-B539-EF88FBDF485F}" type="slidenum">
              <a:rPr lang="en-US" smtClean="0"/>
              <a:t>6</a:t>
            </a:fld>
            <a:endParaRPr lang="en-US"/>
          </a:p>
        </p:txBody>
      </p:sp>
    </p:spTree>
    <p:extLst>
      <p:ext uri="{BB962C8B-B14F-4D97-AF65-F5344CB8AC3E}">
        <p14:creationId xmlns:p14="http://schemas.microsoft.com/office/powerpoint/2010/main" val="308574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75BA-D934-28F6-B951-3032720BD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9F064-9BE4-D391-CB45-907F59145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D439E-5FBE-4902-4C7E-3BB25CC8AC48}"/>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FA5B6E42-22B3-5CC9-95D2-BA36E9DD194B}"/>
              </a:ext>
            </a:extLst>
          </p:cNvPr>
          <p:cNvSpPr>
            <a:spLocks noGrp="1"/>
          </p:cNvSpPr>
          <p:nvPr>
            <p:ph type="sldNum" sz="quarter" idx="5"/>
          </p:nvPr>
        </p:nvSpPr>
        <p:spPr/>
        <p:txBody>
          <a:bodyPr/>
          <a:lstStyle/>
          <a:p>
            <a:fld id="{7BB334D9-8CFD-F941-B539-EF88FBDF485F}" type="slidenum">
              <a:rPr lang="en-US" smtClean="0"/>
              <a:t>15</a:t>
            </a:fld>
            <a:endParaRPr lang="en-US"/>
          </a:p>
        </p:txBody>
      </p:sp>
    </p:spTree>
    <p:extLst>
      <p:ext uri="{BB962C8B-B14F-4D97-AF65-F5344CB8AC3E}">
        <p14:creationId xmlns:p14="http://schemas.microsoft.com/office/powerpoint/2010/main" val="54059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385E-A90F-E1C9-DB52-B8B7C5B14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EEFF6-9825-4D33-AD49-1D407BC2A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D7A2D-9CCF-CB58-C6CD-0AD941A7F3F4}"/>
              </a:ext>
            </a:extLst>
          </p:cNvPr>
          <p:cNvSpPr>
            <a:spLocks noGrp="1"/>
          </p:cNvSpPr>
          <p:nvPr>
            <p:ph type="body" idx="1"/>
          </p:nvPr>
        </p:nvSpPr>
        <p:spPr/>
        <p:txBody>
          <a:bodyPr/>
          <a:lstStyle/>
          <a:p>
            <a:r>
              <a:rPr lang="en-US" dirty="0"/>
              <a:t>Installs happen in closets, in the chamber in a stairwell . . .</a:t>
            </a:r>
          </a:p>
        </p:txBody>
      </p:sp>
      <p:sp>
        <p:nvSpPr>
          <p:cNvPr id="4" name="Slide Number Placeholder 3">
            <a:extLst>
              <a:ext uri="{FF2B5EF4-FFF2-40B4-BE49-F238E27FC236}">
                <a16:creationId xmlns:a16="http://schemas.microsoft.com/office/drawing/2014/main" id="{52D62466-FCF7-DEAD-C3FE-551D3769F42E}"/>
              </a:ext>
            </a:extLst>
          </p:cNvPr>
          <p:cNvSpPr>
            <a:spLocks noGrp="1"/>
          </p:cNvSpPr>
          <p:nvPr>
            <p:ph type="sldNum" sz="quarter" idx="5"/>
          </p:nvPr>
        </p:nvSpPr>
        <p:spPr/>
        <p:txBody>
          <a:bodyPr/>
          <a:lstStyle/>
          <a:p>
            <a:fld id="{7BB334D9-8CFD-F941-B539-EF88FBDF485F}" type="slidenum">
              <a:rPr lang="en-US" smtClean="0"/>
              <a:t>7</a:t>
            </a:fld>
            <a:endParaRPr lang="en-US"/>
          </a:p>
        </p:txBody>
      </p:sp>
    </p:spTree>
    <p:extLst>
      <p:ext uri="{BB962C8B-B14F-4D97-AF65-F5344CB8AC3E}">
        <p14:creationId xmlns:p14="http://schemas.microsoft.com/office/powerpoint/2010/main" val="374885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91A2A-DBA0-90A7-5FF9-A5076CD70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FDFA7-77FB-C5A4-6C6E-F64787944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BA5B0-8D42-FFC0-B03B-223DAF99999A}"/>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7C142E16-ADD5-7522-7C7A-6406998283B0}"/>
              </a:ext>
            </a:extLst>
          </p:cNvPr>
          <p:cNvSpPr>
            <a:spLocks noGrp="1"/>
          </p:cNvSpPr>
          <p:nvPr>
            <p:ph type="sldNum" sz="quarter" idx="5"/>
          </p:nvPr>
        </p:nvSpPr>
        <p:spPr/>
        <p:txBody>
          <a:bodyPr/>
          <a:lstStyle/>
          <a:p>
            <a:fld id="{7BB334D9-8CFD-F941-B539-EF88FBDF485F}" type="slidenum">
              <a:rPr lang="en-US" smtClean="0"/>
              <a:t>8</a:t>
            </a:fld>
            <a:endParaRPr lang="en-US"/>
          </a:p>
        </p:txBody>
      </p:sp>
    </p:spTree>
    <p:extLst>
      <p:ext uri="{BB962C8B-B14F-4D97-AF65-F5344CB8AC3E}">
        <p14:creationId xmlns:p14="http://schemas.microsoft.com/office/powerpoint/2010/main" val="7001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F4A6A-DDFB-A608-E71F-50CB8AAFD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937C4-921B-22B6-6BB5-277A9FD1F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2886E-3E84-C33E-76AD-9B4F6419DA93}"/>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C894B279-29E9-56C5-F45C-1B1B3C70B20C}"/>
              </a:ext>
            </a:extLst>
          </p:cNvPr>
          <p:cNvSpPr>
            <a:spLocks noGrp="1"/>
          </p:cNvSpPr>
          <p:nvPr>
            <p:ph type="sldNum" sz="quarter" idx="5"/>
          </p:nvPr>
        </p:nvSpPr>
        <p:spPr/>
        <p:txBody>
          <a:bodyPr/>
          <a:lstStyle/>
          <a:p>
            <a:fld id="{7BB334D9-8CFD-F941-B539-EF88FBDF485F}" type="slidenum">
              <a:rPr lang="en-US" smtClean="0"/>
              <a:t>9</a:t>
            </a:fld>
            <a:endParaRPr lang="en-US"/>
          </a:p>
        </p:txBody>
      </p:sp>
    </p:spTree>
    <p:extLst>
      <p:ext uri="{BB962C8B-B14F-4D97-AF65-F5344CB8AC3E}">
        <p14:creationId xmlns:p14="http://schemas.microsoft.com/office/powerpoint/2010/main" val="373990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35910-F394-4E3B-918C-63FC74A25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AD1E0-3460-3E32-6683-EB9FE34B1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36B70-CFA9-62B6-48C8-15ED2EF5AC02}"/>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3EBA38BF-3CAC-8730-0C16-8D1D12931310}"/>
              </a:ext>
            </a:extLst>
          </p:cNvPr>
          <p:cNvSpPr>
            <a:spLocks noGrp="1"/>
          </p:cNvSpPr>
          <p:nvPr>
            <p:ph type="sldNum" sz="quarter" idx="5"/>
          </p:nvPr>
        </p:nvSpPr>
        <p:spPr/>
        <p:txBody>
          <a:bodyPr/>
          <a:lstStyle/>
          <a:p>
            <a:fld id="{7BB334D9-8CFD-F941-B539-EF88FBDF485F}" type="slidenum">
              <a:rPr lang="en-US" smtClean="0"/>
              <a:t>10</a:t>
            </a:fld>
            <a:endParaRPr lang="en-US"/>
          </a:p>
        </p:txBody>
      </p:sp>
    </p:spTree>
    <p:extLst>
      <p:ext uri="{BB962C8B-B14F-4D97-AF65-F5344CB8AC3E}">
        <p14:creationId xmlns:p14="http://schemas.microsoft.com/office/powerpoint/2010/main" val="216252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6C8B5-A936-80B4-AC97-4AF4879F8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4FA6B-664E-1E89-FB99-8ADC53E01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2F304-795F-F5AC-8071-5C681FBF4CD4}"/>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13CD22D6-F755-2D32-41AC-B364E07EB4E8}"/>
              </a:ext>
            </a:extLst>
          </p:cNvPr>
          <p:cNvSpPr>
            <a:spLocks noGrp="1"/>
          </p:cNvSpPr>
          <p:nvPr>
            <p:ph type="sldNum" sz="quarter" idx="5"/>
          </p:nvPr>
        </p:nvSpPr>
        <p:spPr/>
        <p:txBody>
          <a:bodyPr/>
          <a:lstStyle/>
          <a:p>
            <a:fld id="{7BB334D9-8CFD-F941-B539-EF88FBDF485F}" type="slidenum">
              <a:rPr lang="en-US" smtClean="0"/>
              <a:t>11</a:t>
            </a:fld>
            <a:endParaRPr lang="en-US"/>
          </a:p>
        </p:txBody>
      </p:sp>
    </p:spTree>
    <p:extLst>
      <p:ext uri="{BB962C8B-B14F-4D97-AF65-F5344CB8AC3E}">
        <p14:creationId xmlns:p14="http://schemas.microsoft.com/office/powerpoint/2010/main" val="26668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08A6-3AD2-E21C-4969-826CCAF36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90BC2-93E1-1FAD-E7D2-73AD0F62B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4ADD6-55FB-7E8C-6BFB-7B8EB3C57A1E}"/>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CBBB1AA2-7930-AEE3-B31B-2173A55E3EE0}"/>
              </a:ext>
            </a:extLst>
          </p:cNvPr>
          <p:cNvSpPr>
            <a:spLocks noGrp="1"/>
          </p:cNvSpPr>
          <p:nvPr>
            <p:ph type="sldNum" sz="quarter" idx="5"/>
          </p:nvPr>
        </p:nvSpPr>
        <p:spPr/>
        <p:txBody>
          <a:bodyPr/>
          <a:lstStyle/>
          <a:p>
            <a:fld id="{7BB334D9-8CFD-F941-B539-EF88FBDF485F}" type="slidenum">
              <a:rPr lang="en-US" smtClean="0"/>
              <a:t>12</a:t>
            </a:fld>
            <a:endParaRPr lang="en-US"/>
          </a:p>
        </p:txBody>
      </p:sp>
    </p:spTree>
    <p:extLst>
      <p:ext uri="{BB962C8B-B14F-4D97-AF65-F5344CB8AC3E}">
        <p14:creationId xmlns:p14="http://schemas.microsoft.com/office/powerpoint/2010/main" val="176820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A2F3-E4B3-9042-60AF-53FAB96A7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6C82B-DE39-8DC8-AC17-D90ABF49F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7DD80-4F22-F3C9-3A03-E89725BA4340}"/>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94035A54-1C3C-06F7-CF66-7E7C71A7699A}"/>
              </a:ext>
            </a:extLst>
          </p:cNvPr>
          <p:cNvSpPr>
            <a:spLocks noGrp="1"/>
          </p:cNvSpPr>
          <p:nvPr>
            <p:ph type="sldNum" sz="quarter" idx="5"/>
          </p:nvPr>
        </p:nvSpPr>
        <p:spPr/>
        <p:txBody>
          <a:bodyPr/>
          <a:lstStyle/>
          <a:p>
            <a:fld id="{7BB334D9-8CFD-F941-B539-EF88FBDF485F}" type="slidenum">
              <a:rPr lang="en-US" smtClean="0"/>
              <a:t>13</a:t>
            </a:fld>
            <a:endParaRPr lang="en-US"/>
          </a:p>
        </p:txBody>
      </p:sp>
    </p:spTree>
    <p:extLst>
      <p:ext uri="{BB962C8B-B14F-4D97-AF65-F5344CB8AC3E}">
        <p14:creationId xmlns:p14="http://schemas.microsoft.com/office/powerpoint/2010/main" val="48474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C95B9-7232-549A-FD36-9ECC80302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F3E8C-2C77-2EC4-3557-2D82923C4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DB7F7-52A2-4C82-4A76-D958B087B884}"/>
              </a:ext>
            </a:extLst>
          </p:cNvPr>
          <p:cNvSpPr>
            <a:spLocks noGrp="1"/>
          </p:cNvSpPr>
          <p:nvPr>
            <p:ph type="body" idx="1"/>
          </p:nvPr>
        </p:nvSpPr>
        <p:spPr/>
        <p:txBody>
          <a:bodyPr/>
          <a:lstStyle/>
          <a:p>
            <a:r>
              <a:rPr lang="en-US" dirty="0"/>
              <a:t>14 wireless mics, 3 projectors, one 85” display, ceiling speakers, 2 meeting owls.</a:t>
            </a:r>
          </a:p>
        </p:txBody>
      </p:sp>
      <p:sp>
        <p:nvSpPr>
          <p:cNvPr id="4" name="Slide Number Placeholder 3">
            <a:extLst>
              <a:ext uri="{FF2B5EF4-FFF2-40B4-BE49-F238E27FC236}">
                <a16:creationId xmlns:a16="http://schemas.microsoft.com/office/drawing/2014/main" id="{2DDF4A2E-3D21-95B2-3051-FB82670FF84A}"/>
              </a:ext>
            </a:extLst>
          </p:cNvPr>
          <p:cNvSpPr>
            <a:spLocks noGrp="1"/>
          </p:cNvSpPr>
          <p:nvPr>
            <p:ph type="sldNum" sz="quarter" idx="5"/>
          </p:nvPr>
        </p:nvSpPr>
        <p:spPr/>
        <p:txBody>
          <a:bodyPr/>
          <a:lstStyle/>
          <a:p>
            <a:fld id="{7BB334D9-8CFD-F941-B539-EF88FBDF485F}" type="slidenum">
              <a:rPr lang="en-US" smtClean="0"/>
              <a:t>14</a:t>
            </a:fld>
            <a:endParaRPr lang="en-US"/>
          </a:p>
        </p:txBody>
      </p:sp>
    </p:spTree>
    <p:extLst>
      <p:ext uri="{BB962C8B-B14F-4D97-AF65-F5344CB8AC3E}">
        <p14:creationId xmlns:p14="http://schemas.microsoft.com/office/powerpoint/2010/main" val="141487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22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20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7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1684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6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05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60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4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0526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38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2/4/26</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91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2/4/26</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9347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ada.gov/resources/web-rule-first-step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3AB9E1-499E-41EB-A74E-905920CCD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2B04C-29FB-8F3C-A266-903CFEB56656}"/>
              </a:ext>
            </a:extLst>
          </p:cNvPr>
          <p:cNvSpPr>
            <a:spLocks noGrp="1"/>
          </p:cNvSpPr>
          <p:nvPr>
            <p:ph type="ctrTitle"/>
          </p:nvPr>
        </p:nvSpPr>
        <p:spPr>
          <a:xfrm>
            <a:off x="520601" y="4840264"/>
            <a:ext cx="8044280" cy="1215547"/>
          </a:xfrm>
        </p:spPr>
        <p:txBody>
          <a:bodyPr anchor="ctr">
            <a:normAutofit/>
          </a:bodyPr>
          <a:lstStyle/>
          <a:p>
            <a:r>
              <a:rPr lang="en-US" b="1" dirty="0">
                <a:latin typeface="Arial" panose="020B0604020202020204" pitchFamily="34" charset="0"/>
                <a:cs typeface="Arial" panose="020B0604020202020204" pitchFamily="34" charset="0"/>
              </a:rPr>
              <a:t>Government Operations</a:t>
            </a:r>
          </a:p>
        </p:txBody>
      </p:sp>
      <p:sp>
        <p:nvSpPr>
          <p:cNvPr id="3" name="Subtitle 2">
            <a:extLst>
              <a:ext uri="{FF2B5EF4-FFF2-40B4-BE49-F238E27FC236}">
                <a16:creationId xmlns:a16="http://schemas.microsoft.com/office/drawing/2014/main" id="{296E8986-BB1C-5F48-EDC6-12991C1FE2F7}"/>
              </a:ext>
            </a:extLst>
          </p:cNvPr>
          <p:cNvSpPr>
            <a:spLocks noGrp="1"/>
          </p:cNvSpPr>
          <p:nvPr>
            <p:ph type="subTitle" idx="1"/>
          </p:nvPr>
        </p:nvSpPr>
        <p:spPr>
          <a:xfrm>
            <a:off x="9189720" y="4753342"/>
            <a:ext cx="2519973" cy="1389390"/>
          </a:xfrm>
        </p:spPr>
        <p:txBody>
          <a:bodyPr anchor="ctr">
            <a:normAutofit/>
          </a:bodyPr>
          <a:lstStyle/>
          <a:p>
            <a:pPr>
              <a:lnSpc>
                <a:spcPct val="100000"/>
              </a:lnSpc>
            </a:pPr>
            <a:r>
              <a:rPr lang="en-US" sz="1600" b="1" cap="none" spc="0" dirty="0">
                <a:latin typeface="Arial" panose="020B0604020202020204" pitchFamily="34" charset="0"/>
                <a:cs typeface="Arial" panose="020B0604020202020204" pitchFamily="34" charset="0"/>
              </a:rPr>
              <a:t>Michael Eisenmenger</a:t>
            </a:r>
          </a:p>
          <a:p>
            <a:pPr>
              <a:lnSpc>
                <a:spcPct val="100000"/>
              </a:lnSpc>
            </a:pPr>
            <a:r>
              <a:rPr lang="en-US" sz="1600" b="1" cap="none" spc="0" dirty="0" err="1">
                <a:latin typeface="Arial" panose="020B0604020202020204" pitchFamily="34" charset="0"/>
                <a:cs typeface="Arial" panose="020B0604020202020204" pitchFamily="34" charset="0"/>
              </a:rPr>
              <a:t>www.marintv.org</a:t>
            </a:r>
            <a:endParaRPr lang="en-US" sz="1600" b="1" cap="none" spc="0" dirty="0">
              <a:latin typeface="Arial" panose="020B0604020202020204" pitchFamily="34" charset="0"/>
              <a:cs typeface="Arial" panose="020B0604020202020204" pitchFamily="34" charset="0"/>
            </a:endParaRPr>
          </a:p>
        </p:txBody>
      </p:sp>
      <p:pic>
        <p:nvPicPr>
          <p:cNvPr id="4" name="Picture 3" descr="Abstract smoke background">
            <a:extLst>
              <a:ext uri="{FF2B5EF4-FFF2-40B4-BE49-F238E27FC236}">
                <a16:creationId xmlns:a16="http://schemas.microsoft.com/office/drawing/2014/main" id="{9EAE039B-7EF7-09E8-7579-3FEB67E54A65}"/>
              </a:ext>
            </a:extLst>
          </p:cNvPr>
          <p:cNvPicPr>
            <a:picLocks noChangeAspect="1"/>
          </p:cNvPicPr>
          <p:nvPr/>
        </p:nvPicPr>
        <p:blipFill>
          <a:blip r:embed="rId2"/>
          <a:srcRect t="23779" b="26393"/>
          <a:stretch>
            <a:fillRect/>
          </a:stretch>
        </p:blipFill>
        <p:spPr>
          <a:xfrm>
            <a:off x="-6781" y="1"/>
            <a:ext cx="12198782" cy="4042122"/>
          </a:xfrm>
          <a:prstGeom prst="rect">
            <a:avLst/>
          </a:prstGeom>
        </p:spPr>
      </p:pic>
      <p:cxnSp>
        <p:nvCxnSpPr>
          <p:cNvPr id="11" name="Straight Connector 10">
            <a:extLst>
              <a:ext uri="{FF2B5EF4-FFF2-40B4-BE49-F238E27FC236}">
                <a16:creationId xmlns:a16="http://schemas.microsoft.com/office/drawing/2014/main" id="{CEEA40C4-6B9E-4B9E-8CDF-A0C572462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54810C-5CC0-45D3-BD8F-C4407F92F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7300" y="4610607"/>
            <a:ext cx="0" cy="1674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458AAC-F667-498F-A263-A8C7AB4FC9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green and white logo&#10;&#10;Description automatically generated">
            <a:extLst>
              <a:ext uri="{FF2B5EF4-FFF2-40B4-BE49-F238E27FC236}">
                <a16:creationId xmlns:a16="http://schemas.microsoft.com/office/drawing/2014/main" id="{38CEF24E-16AB-CC29-74CB-FCB446A7B2AE}"/>
              </a:ext>
            </a:extLst>
          </p:cNvPr>
          <p:cNvPicPr>
            <a:picLocks noChangeAspect="1"/>
          </p:cNvPicPr>
          <p:nvPr/>
        </p:nvPicPr>
        <p:blipFill>
          <a:blip r:embed="rId3"/>
          <a:stretch>
            <a:fillRect/>
          </a:stretch>
        </p:blipFill>
        <p:spPr>
          <a:xfrm>
            <a:off x="3141133" y="1206618"/>
            <a:ext cx="6389196" cy="1725083"/>
          </a:xfrm>
          <a:prstGeom prst="rect">
            <a:avLst/>
          </a:prstGeom>
        </p:spPr>
      </p:pic>
    </p:spTree>
    <p:extLst>
      <p:ext uri="{BB962C8B-B14F-4D97-AF65-F5344CB8AC3E}">
        <p14:creationId xmlns:p14="http://schemas.microsoft.com/office/powerpoint/2010/main" val="66117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45645-A2CF-0BED-9124-9D2EC0F698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2F80F8-A6F2-A463-295A-A3CBD8AE1C6C}"/>
              </a:ext>
            </a:extLst>
          </p:cNvPr>
          <p:cNvSpPr>
            <a:spLocks noGrp="1"/>
          </p:cNvSpPr>
          <p:nvPr>
            <p:ph type="title"/>
          </p:nvPr>
        </p:nvSpPr>
        <p:spPr/>
        <p:txBody>
          <a:bodyPr/>
          <a:lstStyle/>
          <a:p>
            <a:endParaRPr lang="en-US"/>
          </a:p>
        </p:txBody>
      </p:sp>
      <p:pic>
        <p:nvPicPr>
          <p:cNvPr id="6" name="Picture 5" descr="A close-up of a computer&#10;&#10;Description automatically generated">
            <a:extLst>
              <a:ext uri="{FF2B5EF4-FFF2-40B4-BE49-F238E27FC236}">
                <a16:creationId xmlns:a16="http://schemas.microsoft.com/office/drawing/2014/main" id="{9DC8F662-AB18-CC27-EACF-724B6CB7CC17}"/>
              </a:ext>
            </a:extLst>
          </p:cNvPr>
          <p:cNvPicPr>
            <a:picLocks noChangeAspect="1"/>
          </p:cNvPicPr>
          <p:nvPr/>
        </p:nvPicPr>
        <p:blipFill>
          <a:blip r:embed="rId3"/>
          <a:stretch>
            <a:fillRect/>
          </a:stretch>
        </p:blipFill>
        <p:spPr>
          <a:xfrm>
            <a:off x="1088749" y="279400"/>
            <a:ext cx="4826000" cy="6299200"/>
          </a:xfrm>
          <a:prstGeom prst="rect">
            <a:avLst/>
          </a:prstGeom>
        </p:spPr>
      </p:pic>
      <p:pic>
        <p:nvPicPr>
          <p:cNvPr id="9" name="Picture 8" descr="A screenshot of a video conference&#10;&#10;Description automatically generated">
            <a:extLst>
              <a:ext uri="{FF2B5EF4-FFF2-40B4-BE49-F238E27FC236}">
                <a16:creationId xmlns:a16="http://schemas.microsoft.com/office/drawing/2014/main" id="{033C23C5-5B2C-FFB8-8091-75385F9D8E92}"/>
              </a:ext>
            </a:extLst>
          </p:cNvPr>
          <p:cNvPicPr>
            <a:picLocks noChangeAspect="1"/>
          </p:cNvPicPr>
          <p:nvPr/>
        </p:nvPicPr>
        <p:blipFill>
          <a:blip r:embed="rId4"/>
          <a:stretch>
            <a:fillRect/>
          </a:stretch>
        </p:blipFill>
        <p:spPr>
          <a:xfrm>
            <a:off x="6431998" y="254000"/>
            <a:ext cx="4826000" cy="6324600"/>
          </a:xfrm>
          <a:prstGeom prst="rect">
            <a:avLst/>
          </a:prstGeom>
        </p:spPr>
      </p:pic>
    </p:spTree>
    <p:extLst>
      <p:ext uri="{BB962C8B-B14F-4D97-AF65-F5344CB8AC3E}">
        <p14:creationId xmlns:p14="http://schemas.microsoft.com/office/powerpoint/2010/main" val="401595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E149F-E286-337C-E079-03C192AA82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C9D5C0-7B51-A73D-D584-A9A17ACA48E0}"/>
              </a:ext>
            </a:extLst>
          </p:cNvPr>
          <p:cNvSpPr>
            <a:spLocks noGrp="1"/>
          </p:cNvSpPr>
          <p:nvPr>
            <p:ph type="title"/>
          </p:nvPr>
        </p:nvSpPr>
        <p:spPr/>
        <p:txBody>
          <a:bodyPr/>
          <a:lstStyle/>
          <a:p>
            <a:endParaRPr lang="en-US"/>
          </a:p>
        </p:txBody>
      </p:sp>
      <p:pic>
        <p:nvPicPr>
          <p:cNvPr id="11" name="Picture 10" descr="A diagram of a room&#10;&#10;Description automatically generated">
            <a:extLst>
              <a:ext uri="{FF2B5EF4-FFF2-40B4-BE49-F238E27FC236}">
                <a16:creationId xmlns:a16="http://schemas.microsoft.com/office/drawing/2014/main" id="{92658480-60B1-FE3C-0567-6834F3691480}"/>
              </a:ext>
            </a:extLst>
          </p:cNvPr>
          <p:cNvPicPr>
            <a:picLocks noChangeAspect="1"/>
          </p:cNvPicPr>
          <p:nvPr/>
        </p:nvPicPr>
        <p:blipFill>
          <a:blip r:embed="rId3"/>
          <a:stretch>
            <a:fillRect/>
          </a:stretch>
        </p:blipFill>
        <p:spPr>
          <a:xfrm>
            <a:off x="6445250" y="285750"/>
            <a:ext cx="4826000" cy="6324600"/>
          </a:xfrm>
          <a:prstGeom prst="rect">
            <a:avLst/>
          </a:prstGeom>
        </p:spPr>
      </p:pic>
      <p:pic>
        <p:nvPicPr>
          <p:cNvPr id="15" name="Picture 14" descr="A instructions for a video switcher&#10;&#10;Description automatically generated">
            <a:extLst>
              <a:ext uri="{FF2B5EF4-FFF2-40B4-BE49-F238E27FC236}">
                <a16:creationId xmlns:a16="http://schemas.microsoft.com/office/drawing/2014/main" id="{5816026D-F8F4-5049-A8FA-0A670FADB070}"/>
              </a:ext>
            </a:extLst>
          </p:cNvPr>
          <p:cNvPicPr>
            <a:picLocks noChangeAspect="1"/>
          </p:cNvPicPr>
          <p:nvPr/>
        </p:nvPicPr>
        <p:blipFill>
          <a:blip r:embed="rId4"/>
          <a:stretch>
            <a:fillRect/>
          </a:stretch>
        </p:blipFill>
        <p:spPr>
          <a:xfrm>
            <a:off x="1231900" y="304800"/>
            <a:ext cx="4864100" cy="6286500"/>
          </a:xfrm>
          <a:prstGeom prst="rect">
            <a:avLst/>
          </a:prstGeom>
        </p:spPr>
      </p:pic>
    </p:spTree>
    <p:extLst>
      <p:ext uri="{BB962C8B-B14F-4D97-AF65-F5344CB8AC3E}">
        <p14:creationId xmlns:p14="http://schemas.microsoft.com/office/powerpoint/2010/main" val="159461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3E581-FC96-46A7-835F-A6B9733A0B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2F2A61-8BF8-51AA-5E46-AE354ADEB60B}"/>
              </a:ext>
            </a:extLst>
          </p:cNvPr>
          <p:cNvSpPr>
            <a:spLocks noGrp="1"/>
          </p:cNvSpPr>
          <p:nvPr>
            <p:ph type="title"/>
          </p:nvPr>
        </p:nvSpPr>
        <p:spPr/>
        <p:txBody>
          <a:bodyPr/>
          <a:lstStyle/>
          <a:p>
            <a:endParaRPr lang="en-US"/>
          </a:p>
        </p:txBody>
      </p:sp>
      <p:pic>
        <p:nvPicPr>
          <p:cNvPr id="9" name="Picture 8" descr="A diagram of a computer&#10;&#10;Description automatically generated">
            <a:extLst>
              <a:ext uri="{FF2B5EF4-FFF2-40B4-BE49-F238E27FC236}">
                <a16:creationId xmlns:a16="http://schemas.microsoft.com/office/drawing/2014/main" id="{C16DA8DE-E29C-508F-1460-85B085D94892}"/>
              </a:ext>
            </a:extLst>
          </p:cNvPr>
          <p:cNvPicPr>
            <a:picLocks noChangeAspect="1"/>
          </p:cNvPicPr>
          <p:nvPr/>
        </p:nvPicPr>
        <p:blipFill>
          <a:blip r:embed="rId3"/>
          <a:stretch>
            <a:fillRect/>
          </a:stretch>
        </p:blipFill>
        <p:spPr>
          <a:xfrm>
            <a:off x="1938958" y="214502"/>
            <a:ext cx="8314083" cy="6428995"/>
          </a:xfrm>
          <a:prstGeom prst="rect">
            <a:avLst/>
          </a:prstGeom>
        </p:spPr>
      </p:pic>
    </p:spTree>
    <p:extLst>
      <p:ext uri="{BB962C8B-B14F-4D97-AF65-F5344CB8AC3E}">
        <p14:creationId xmlns:p14="http://schemas.microsoft.com/office/powerpoint/2010/main" val="312493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8E049-2D37-49C4-A3D2-1C1009BEE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91F1D-4295-73FC-93E3-FFA481B637FE}"/>
              </a:ext>
            </a:extLst>
          </p:cNvPr>
          <p:cNvSpPr>
            <a:spLocks noGrp="1"/>
          </p:cNvSpPr>
          <p:nvPr>
            <p:ph type="title"/>
          </p:nvPr>
        </p:nvSpPr>
        <p:spPr>
          <a:xfrm>
            <a:off x="1861089" y="682283"/>
            <a:ext cx="10330911" cy="756506"/>
          </a:xfrm>
        </p:spPr>
        <p:txBody>
          <a:bodyPr/>
          <a:lstStyle/>
          <a:p>
            <a:r>
              <a:rPr lang="en-US" b="1" dirty="0">
                <a:latin typeface="Arial" panose="020B0604020202020204" pitchFamily="34" charset="0"/>
                <a:cs typeface="Arial" panose="020B0604020202020204" pitchFamily="34" charset="0"/>
              </a:rPr>
              <a:t>Recording – always redundant</a:t>
            </a:r>
          </a:p>
        </p:txBody>
      </p:sp>
      <p:sp>
        <p:nvSpPr>
          <p:cNvPr id="3" name="TextBox 2">
            <a:extLst>
              <a:ext uri="{FF2B5EF4-FFF2-40B4-BE49-F238E27FC236}">
                <a16:creationId xmlns:a16="http://schemas.microsoft.com/office/drawing/2014/main" id="{AFB3AF48-7936-946B-F38C-D2C14D83E188}"/>
              </a:ext>
            </a:extLst>
          </p:cNvPr>
          <p:cNvSpPr txBox="1"/>
          <p:nvPr/>
        </p:nvSpPr>
        <p:spPr>
          <a:xfrm>
            <a:off x="1861089" y="1582340"/>
            <a:ext cx="9657621" cy="3693319"/>
          </a:xfrm>
          <a:prstGeom prst="rect">
            <a:avLst/>
          </a:prstGeom>
          <a:noFill/>
        </p:spPr>
        <p:txBody>
          <a:bodyPr wrap="square">
            <a:spAutoFit/>
          </a:bodyPr>
          <a:lstStyle/>
          <a:p>
            <a:r>
              <a:rPr lang="en-US" i="0" dirty="0">
                <a:effectLst/>
                <a:latin typeface="Arial" panose="020B0604020202020204" pitchFamily="34" charset="0"/>
                <a:cs typeface="Arial" panose="020B0604020202020204" pitchFamily="34" charset="0"/>
              </a:rPr>
              <a:t>Because the Zoom recording by staf</a:t>
            </a:r>
            <a:r>
              <a:rPr lang="en-US" dirty="0">
                <a:latin typeface="Arial" panose="020B0604020202020204" pitchFamily="34" charset="0"/>
                <a:cs typeface="Arial" panose="020B0604020202020204" pitchFamily="34" charset="0"/>
              </a:rPr>
              <a:t>f </a:t>
            </a:r>
            <a:r>
              <a:rPr lang="en-US" i="0" dirty="0">
                <a:effectLst/>
                <a:latin typeface="Arial" panose="020B0604020202020204" pitchFamily="34" charset="0"/>
                <a:cs typeface="Arial" panose="020B0604020202020204" pitchFamily="34" charset="0"/>
              </a:rPr>
              <a:t>is the complete recording we will also set up a second computer logged into the meeting as a participant to send signal to the recorder and any projectors/displays in the room. It’s easier to do open captions this way and set everything up for the best view.</a:t>
            </a:r>
          </a:p>
          <a:p>
            <a:endParaRPr lang="en-US" dirty="0">
              <a:latin typeface="Arial" panose="020B0604020202020204" pitchFamily="34" charset="0"/>
              <a:cs typeface="Arial" panose="020B0604020202020204" pitchFamily="34" charset="0"/>
            </a:endParaRPr>
          </a:p>
          <a:p>
            <a:r>
              <a:rPr lang="en-US" i="0" dirty="0">
                <a:effectLst/>
                <a:latin typeface="Arial" panose="020B0604020202020204" pitchFamily="34" charset="0"/>
                <a:cs typeface="Arial" panose="020B0604020202020204" pitchFamily="34" charset="0"/>
              </a:rPr>
              <a:t>In addition to the two zoom recordings, we can also record switcher output. And we can record at our master control from a Helo stream to our cablecast system.</a:t>
            </a:r>
          </a:p>
          <a:p>
            <a:endParaRPr lang="en-US" dirty="0">
              <a:latin typeface="Arial" panose="020B0604020202020204" pitchFamily="34" charset="0"/>
              <a:cs typeface="Arial" panose="020B0604020202020204" pitchFamily="34" charset="0"/>
            </a:endParaRPr>
          </a:p>
          <a:p>
            <a:r>
              <a:rPr lang="en-US" i="0" dirty="0">
                <a:effectLst/>
                <a:latin typeface="Arial" panose="020B0604020202020204" pitchFamily="34" charset="0"/>
                <a:cs typeface="Arial" panose="020B0604020202020204" pitchFamily="34" charset="0"/>
              </a:rPr>
              <a:t>We recently upgraded to a cablecast VIO servers but also kept our older Flex servers to increase the number of simultaneous encodings we can do.</a:t>
            </a:r>
            <a:br>
              <a:rPr lang="en-US" i="0" dirty="0">
                <a:effectLst/>
                <a:latin typeface="Arial" panose="020B0604020202020204" pitchFamily="34" charset="0"/>
                <a:cs typeface="Arial" panose="020B0604020202020204" pitchFamily="34" charset="0"/>
              </a:rPr>
            </a:br>
            <a:endParaRPr lang="en-US" i="0" dirty="0">
              <a:effectLst/>
              <a:latin typeface="Arial" panose="020B0604020202020204" pitchFamily="34" charset="0"/>
              <a:cs typeface="Arial" panose="020B0604020202020204" pitchFamily="34" charset="0"/>
            </a:endParaRPr>
          </a:p>
          <a:p>
            <a:br>
              <a:rPr lang="en-US" i="0" dirty="0">
                <a:effectLst/>
              </a:rPr>
            </a:br>
            <a:endParaRPr lang="en-US" i="0" dirty="0">
              <a:effectLst/>
            </a:endParaRPr>
          </a:p>
        </p:txBody>
      </p:sp>
    </p:spTree>
    <p:extLst>
      <p:ext uri="{BB962C8B-B14F-4D97-AF65-F5344CB8AC3E}">
        <p14:creationId xmlns:p14="http://schemas.microsoft.com/office/powerpoint/2010/main" val="288624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01DF-5B05-58A1-5996-8AF6FAF4C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32A7B-414F-3F04-46BD-24324FF9D167}"/>
              </a:ext>
            </a:extLst>
          </p:cNvPr>
          <p:cNvSpPr>
            <a:spLocks noGrp="1"/>
          </p:cNvSpPr>
          <p:nvPr>
            <p:ph type="title"/>
          </p:nvPr>
        </p:nvSpPr>
        <p:spPr>
          <a:xfrm>
            <a:off x="1861089" y="682283"/>
            <a:ext cx="10330911" cy="756506"/>
          </a:xfrm>
        </p:spPr>
        <p:txBody>
          <a:bodyPr/>
          <a:lstStyle/>
          <a:p>
            <a:r>
              <a:rPr lang="en-US" b="1" dirty="0">
                <a:latin typeface="Arial" panose="020B0604020202020204" pitchFamily="34" charset="0"/>
                <a:cs typeface="Arial" panose="020B0604020202020204" pitchFamily="34" charset="0"/>
              </a:rPr>
              <a:t>Meeting ADA Requirements</a:t>
            </a:r>
          </a:p>
        </p:txBody>
      </p:sp>
      <p:sp>
        <p:nvSpPr>
          <p:cNvPr id="3" name="TextBox 2">
            <a:extLst>
              <a:ext uri="{FF2B5EF4-FFF2-40B4-BE49-F238E27FC236}">
                <a16:creationId xmlns:a16="http://schemas.microsoft.com/office/drawing/2014/main" id="{10EC4F4A-E4BA-2E11-F6B2-F44CDFA4D8DE}"/>
              </a:ext>
            </a:extLst>
          </p:cNvPr>
          <p:cNvSpPr txBox="1"/>
          <p:nvPr/>
        </p:nvSpPr>
        <p:spPr>
          <a:xfrm>
            <a:off x="1861089" y="1582340"/>
            <a:ext cx="9657621" cy="4524315"/>
          </a:xfrm>
          <a:prstGeom prst="rect">
            <a:avLst/>
          </a:prstGeom>
          <a:noFill/>
        </p:spPr>
        <p:txBody>
          <a:bodyPr wrap="square">
            <a:spAutoFit/>
          </a:bodyPr>
          <a:lstStyle/>
          <a:p>
            <a:r>
              <a:rPr lang="en-US" i="0" dirty="0">
                <a:effectLst/>
                <a:latin typeface="Arial" panose="020B0604020202020204" pitchFamily="34" charset="0"/>
                <a:cs typeface="Arial" panose="020B0604020202020204" pitchFamily="34" charset="0"/>
              </a:rPr>
              <a:t>We always install ADA Listen devices in chamber as needed.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Closed Captions vary from city to city in approach. Those with Granicus can contract for live captioning with that service. Others rely on open captions in Zoom both in the chamber and for web streams.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Cities with </a:t>
            </a:r>
            <a:r>
              <a:rPr lang="en-US" dirty="0" err="1">
                <a:latin typeface="Arial" panose="020B0604020202020204" pitchFamily="34" charset="0"/>
                <a:cs typeface="Arial" panose="020B0604020202020204" pitchFamily="34" charset="0"/>
              </a:rPr>
              <a:t>Youtube</a:t>
            </a:r>
            <a:r>
              <a:rPr lang="en-US" dirty="0">
                <a:latin typeface="Arial" panose="020B0604020202020204" pitchFamily="34" charset="0"/>
                <a:cs typeface="Arial" panose="020B0604020202020204" pitchFamily="34" charset="0"/>
              </a:rPr>
              <a:t> archived meetings pick up CC and translation via google there.</a:t>
            </a:r>
            <a:endParaRPr lang="en-US" i="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Live meetings on cable TV can have CC applied via Cablecast and pre-recorded meetings can also have CC added upon replay.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new requirements for </a:t>
            </a:r>
            <a:r>
              <a:rPr lang="en-US" sz="1800" i="0" u="none" strike="noStrike" dirty="0">
                <a:solidFill>
                  <a:srgbClr val="4A5356"/>
                </a:solidFill>
                <a:effectLst/>
                <a:latin typeface="Arial Rounded"/>
              </a:rPr>
              <a:t>Audio Descriptions – WCAG 2.1 (AA) remain an unknown.</a:t>
            </a:r>
            <a:endParaRPr lang="en-US" sz="1800" i="0" u="none" strike="noStrike" dirty="0">
              <a:solidFill>
                <a:srgbClr val="4A5356"/>
              </a:solidFill>
              <a:effectLst/>
              <a:latin typeface="Noto Sans Symbols"/>
            </a:endParaRPr>
          </a:p>
          <a:p>
            <a:endParaRPr lang="en-US" dirty="0">
              <a:latin typeface="Arial" panose="020B0604020202020204" pitchFamily="34" charset="0"/>
              <a:cs typeface="Arial" panose="020B0604020202020204" pitchFamily="34" charset="0"/>
            </a:endParaRPr>
          </a:p>
          <a:p>
            <a:endParaRPr lang="en-US" i="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i="0" dirty="0">
              <a:effectLst/>
            </a:endParaRPr>
          </a:p>
        </p:txBody>
      </p:sp>
    </p:spTree>
    <p:extLst>
      <p:ext uri="{BB962C8B-B14F-4D97-AF65-F5344CB8AC3E}">
        <p14:creationId xmlns:p14="http://schemas.microsoft.com/office/powerpoint/2010/main" val="256668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B0CE-8369-4C4A-23A0-2A8EC4A78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DDC0C-BC4B-E9A4-0835-9418BDE4A668}"/>
              </a:ext>
            </a:extLst>
          </p:cNvPr>
          <p:cNvSpPr>
            <a:spLocks noGrp="1"/>
          </p:cNvSpPr>
          <p:nvPr>
            <p:ph type="title"/>
          </p:nvPr>
        </p:nvSpPr>
        <p:spPr>
          <a:xfrm>
            <a:off x="1861089" y="825834"/>
            <a:ext cx="10330911" cy="756506"/>
          </a:xfrm>
        </p:spPr>
        <p:txBody>
          <a:bodyPr>
            <a:noAutofit/>
          </a:bodyPr>
          <a:lstStyle/>
          <a:p>
            <a:pPr algn="l"/>
            <a:r>
              <a:rPr lang="en-US" sz="2800" b="1" i="0" dirty="0">
                <a:solidFill>
                  <a:srgbClr val="162E51"/>
                </a:solidFill>
                <a:effectLst/>
                <a:latin typeface="Arial" panose="020B0604020202020204" pitchFamily="34" charset="0"/>
                <a:cs typeface="Arial" panose="020B0604020202020204" pitchFamily="34" charset="0"/>
              </a:rPr>
              <a:t>(WCAG) Version 2.1, Level AA is the technical standard for state and local governments’ web content and mobile apps.</a:t>
            </a:r>
          </a:p>
        </p:txBody>
      </p:sp>
      <p:sp>
        <p:nvSpPr>
          <p:cNvPr id="3" name="TextBox 2">
            <a:extLst>
              <a:ext uri="{FF2B5EF4-FFF2-40B4-BE49-F238E27FC236}">
                <a16:creationId xmlns:a16="http://schemas.microsoft.com/office/drawing/2014/main" id="{40154884-BA5C-C3B1-DA49-07AF1C44BCB3}"/>
              </a:ext>
            </a:extLst>
          </p:cNvPr>
          <p:cNvSpPr txBox="1"/>
          <p:nvPr/>
        </p:nvSpPr>
        <p:spPr>
          <a:xfrm>
            <a:off x="1861089" y="1582340"/>
            <a:ext cx="9657621" cy="5078313"/>
          </a:xfrm>
          <a:prstGeom prst="rect">
            <a:avLst/>
          </a:prstGeom>
          <a:noFill/>
        </p:spPr>
        <p:txBody>
          <a:bodyPr wrap="square">
            <a:spAutoFit/>
          </a:bodyPr>
          <a:lstStyle/>
          <a:p>
            <a:endParaRPr lang="en-US" dirty="0">
              <a:effectLst/>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hlinkClick r:id="rId3"/>
              </a:rPr>
              <a:t>https://www.ada.gov/resources/web-rule-first-steps/</a:t>
            </a:r>
            <a:endParaRPr lang="en-US" b="1"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Figure out when you need to fully comply with the rule</a:t>
            </a:r>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The deadline for complying with the rule generally depends on the population of your state or local government.  After the deadline, your state or local government needs to make sure that it continues complying moving forward.  Here are the compliance deadlines:</a:t>
            </a:r>
          </a:p>
          <a:p>
            <a:pPr lvl="0">
              <a:spcBef>
                <a:spcPts val="0"/>
              </a:spcBef>
            </a:pPr>
            <a:endParaRPr lang="en-US" dirty="0">
              <a:latin typeface="Arial" panose="020B0604020202020204" pitchFamily="34" charset="0"/>
              <a:cs typeface="Arial" panose="020B0604020202020204" pitchFamily="34" charset="0"/>
            </a:endParaRPr>
          </a:p>
          <a:p>
            <a:pPr lvl="0">
              <a:spcBef>
                <a:spcPts val="0"/>
              </a:spcBef>
            </a:pPr>
            <a:r>
              <a:rPr lang="en-US" b="1" dirty="0">
                <a:latin typeface="Arial" panose="020B0604020202020204" pitchFamily="34" charset="0"/>
                <a:cs typeface="Arial" panose="020B0604020202020204" pitchFamily="34" charset="0"/>
              </a:rPr>
              <a:t>       </a:t>
            </a:r>
            <a:r>
              <a:rPr lang="en-US" b="1" dirty="0">
                <a:effectLst/>
                <a:latin typeface="Arial" panose="020B0604020202020204" pitchFamily="34" charset="0"/>
                <a:cs typeface="Arial" panose="020B0604020202020204" pitchFamily="34" charset="0"/>
              </a:rPr>
              <a:t>State or local governments with a population of 50,000 or more persons:</a:t>
            </a:r>
            <a:endParaRPr lang="en-US" dirty="0">
              <a:effectLst/>
              <a:latin typeface="Arial" panose="020B0604020202020204" pitchFamily="34" charset="0"/>
              <a:cs typeface="Arial" panose="020B0604020202020204" pitchFamily="34" charset="0"/>
            </a:endParaRPr>
          </a:p>
          <a:p>
            <a:pPr lvl="1">
              <a:spcBef>
                <a:spcPts val="0"/>
              </a:spcBef>
            </a:pPr>
            <a:r>
              <a:rPr lang="en-US" dirty="0">
                <a:effectLst/>
                <a:latin typeface="Arial" panose="020B0604020202020204" pitchFamily="34" charset="0"/>
                <a:cs typeface="Arial" panose="020B0604020202020204" pitchFamily="34" charset="0"/>
              </a:rPr>
              <a:t>Compliance deadline: April 24, 2026</a:t>
            </a:r>
            <a:br>
              <a:rPr lang="en-US" dirty="0">
                <a:effectLst/>
                <a:latin typeface="Arial" panose="020B0604020202020204" pitchFamily="34" charset="0"/>
                <a:cs typeface="Arial" panose="020B0604020202020204" pitchFamily="34" charset="0"/>
              </a:rPr>
            </a:br>
            <a:endParaRPr lang="en-US" dirty="0">
              <a:effectLst/>
              <a:latin typeface="Arial" panose="020B0604020202020204" pitchFamily="34" charset="0"/>
              <a:cs typeface="Arial" panose="020B0604020202020204" pitchFamily="34" charset="0"/>
            </a:endParaRPr>
          </a:p>
          <a:p>
            <a:pPr lvl="1">
              <a:spcBef>
                <a:spcPts val="0"/>
              </a:spcBef>
            </a:pPr>
            <a:r>
              <a:rPr lang="en-US" b="1" i="0" dirty="0">
                <a:solidFill>
                  <a:srgbClr val="2E2E2A"/>
                </a:solidFill>
                <a:effectLst/>
                <a:latin typeface="Arial" panose="020B0604020202020204" pitchFamily="34" charset="0"/>
                <a:cs typeface="Arial" panose="020B0604020202020204" pitchFamily="34" charset="0"/>
              </a:rPr>
              <a:t>State or local governments with a population of 0 to 49,999 persons:</a:t>
            </a:r>
            <a:endParaRPr lang="en-US" b="0" i="0" dirty="0">
              <a:solidFill>
                <a:srgbClr val="2E2E2A"/>
              </a:solidFill>
              <a:effectLst/>
              <a:latin typeface="Arial" panose="020B0604020202020204" pitchFamily="34" charset="0"/>
              <a:cs typeface="Arial" panose="020B0604020202020204" pitchFamily="34" charset="0"/>
            </a:endParaRPr>
          </a:p>
          <a:p>
            <a:pPr lvl="1" algn="l"/>
            <a:r>
              <a:rPr lang="en-US" b="0" i="0" dirty="0">
                <a:solidFill>
                  <a:srgbClr val="2E2E2A"/>
                </a:solidFill>
                <a:effectLst/>
                <a:latin typeface="Arial" panose="020B0604020202020204" pitchFamily="34" charset="0"/>
                <a:cs typeface="Arial" panose="020B0604020202020204" pitchFamily="34" charset="0"/>
              </a:rPr>
              <a:t>Compliance deadline: April 26, 2027</a:t>
            </a:r>
          </a:p>
          <a:p>
            <a:pPr marL="742950" lvl="1" indent="-285750">
              <a:spcBef>
                <a:spcPts val="0"/>
              </a:spcBef>
              <a:buFont typeface="Courier New" panose="02070309020205020404" pitchFamily="49" charset="0"/>
              <a:buChar char="o"/>
            </a:pPr>
            <a:endParaRPr lang="en-US"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i="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40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6FBE-11AE-CA44-6168-40D27AAFA3ED}"/>
              </a:ext>
            </a:extLst>
          </p:cNvPr>
          <p:cNvSpPr>
            <a:spLocks noGrp="1"/>
          </p:cNvSpPr>
          <p:nvPr>
            <p:ph type="title"/>
          </p:nvPr>
        </p:nvSpPr>
        <p:spPr>
          <a:xfrm>
            <a:off x="571500" y="717452"/>
            <a:ext cx="11049000" cy="789615"/>
          </a:xfrm>
        </p:spPr>
        <p:txBody>
          <a:bodyPr/>
          <a:lstStyle/>
          <a:p>
            <a:r>
              <a:rPr lang="en-US" b="1" dirty="0">
                <a:latin typeface="Arial" panose="020B0604020202020204" pitchFamily="34" charset="0"/>
                <a:cs typeface="Arial" panose="020B0604020202020204" pitchFamily="34" charset="0"/>
              </a:rPr>
              <a:t>CMCM Government Support in Marin</a:t>
            </a:r>
          </a:p>
        </p:txBody>
      </p:sp>
      <p:pic>
        <p:nvPicPr>
          <p:cNvPr id="4" name="Picture 3" descr="A map of a city&#10;&#10;Description automatically generated">
            <a:extLst>
              <a:ext uri="{FF2B5EF4-FFF2-40B4-BE49-F238E27FC236}">
                <a16:creationId xmlns:a16="http://schemas.microsoft.com/office/drawing/2014/main" id="{6F3E78FF-5FE9-2F2C-2A77-72A109B3FD8F}"/>
              </a:ext>
            </a:extLst>
          </p:cNvPr>
          <p:cNvPicPr>
            <a:picLocks noChangeAspect="1"/>
          </p:cNvPicPr>
          <p:nvPr/>
        </p:nvPicPr>
        <p:blipFill>
          <a:blip r:embed="rId2"/>
          <a:stretch>
            <a:fillRect/>
          </a:stretch>
        </p:blipFill>
        <p:spPr>
          <a:xfrm>
            <a:off x="571500" y="1388533"/>
            <a:ext cx="4038419" cy="5127489"/>
          </a:xfrm>
          <a:prstGeom prst="rect">
            <a:avLst/>
          </a:prstGeom>
        </p:spPr>
      </p:pic>
      <p:sp>
        <p:nvSpPr>
          <p:cNvPr id="5" name="Title 1">
            <a:extLst>
              <a:ext uri="{FF2B5EF4-FFF2-40B4-BE49-F238E27FC236}">
                <a16:creationId xmlns:a16="http://schemas.microsoft.com/office/drawing/2014/main" id="{06D485B9-22B3-54B4-4E40-8837EA7F6ECA}"/>
              </a:ext>
            </a:extLst>
          </p:cNvPr>
          <p:cNvSpPr txBox="1">
            <a:spLocks/>
          </p:cNvSpPr>
          <p:nvPr/>
        </p:nvSpPr>
        <p:spPr>
          <a:xfrm>
            <a:off x="4741333" y="1507066"/>
            <a:ext cx="7120110" cy="5008955"/>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a:lstStyle>
          <a:p>
            <a:r>
              <a:rPr lang="en-US" sz="2400" b="1" spc="0" dirty="0">
                <a:latin typeface="Arial" panose="020B0604020202020204" pitchFamily="34" charset="0"/>
                <a:cs typeface="Arial" panose="020B0604020202020204" pitchFamily="34" charset="0"/>
              </a:rPr>
              <a:t>11 Cities served with Equipment/Operations:</a:t>
            </a:r>
          </a:p>
          <a:p>
            <a:r>
              <a:rPr lang="en-US" sz="2400" spc="0" dirty="0">
                <a:latin typeface="Arial" panose="020B0604020202020204" pitchFamily="34" charset="0"/>
                <a:cs typeface="Arial" panose="020B0604020202020204" pitchFamily="34" charset="0"/>
              </a:rPr>
              <a:t>Novato</a:t>
            </a:r>
          </a:p>
          <a:p>
            <a:r>
              <a:rPr lang="en-US" sz="2400" spc="0" dirty="0">
                <a:latin typeface="Arial" panose="020B0604020202020204" pitchFamily="34" charset="0"/>
                <a:cs typeface="Arial" panose="020B0604020202020204" pitchFamily="34" charset="0"/>
              </a:rPr>
              <a:t>San Rafael</a:t>
            </a:r>
          </a:p>
          <a:p>
            <a:r>
              <a:rPr lang="en-US" sz="2400" spc="0" dirty="0">
                <a:latin typeface="Arial" panose="020B0604020202020204" pitchFamily="34" charset="0"/>
                <a:cs typeface="Arial" panose="020B0604020202020204" pitchFamily="34" charset="0"/>
              </a:rPr>
              <a:t>San Anselmo</a:t>
            </a:r>
          </a:p>
          <a:p>
            <a:r>
              <a:rPr lang="en-US" sz="2400" spc="0" dirty="0">
                <a:latin typeface="Arial" panose="020B0604020202020204" pitchFamily="34" charset="0"/>
                <a:cs typeface="Arial" panose="020B0604020202020204" pitchFamily="34" charset="0"/>
              </a:rPr>
              <a:t>Fairfax</a:t>
            </a:r>
          </a:p>
          <a:p>
            <a:r>
              <a:rPr lang="en-US" sz="2400" spc="0" dirty="0">
                <a:latin typeface="Arial" panose="020B0604020202020204" pitchFamily="34" charset="0"/>
                <a:cs typeface="Arial" panose="020B0604020202020204" pitchFamily="34" charset="0"/>
              </a:rPr>
              <a:t>Larkspur</a:t>
            </a:r>
          </a:p>
          <a:p>
            <a:r>
              <a:rPr lang="en-US" sz="2400" spc="0" dirty="0">
                <a:latin typeface="Arial" panose="020B0604020202020204" pitchFamily="34" charset="0"/>
                <a:cs typeface="Arial" panose="020B0604020202020204" pitchFamily="34" charset="0"/>
              </a:rPr>
              <a:t>Corte Madera</a:t>
            </a:r>
          </a:p>
          <a:p>
            <a:r>
              <a:rPr lang="en-US" sz="2400" spc="0" dirty="0">
                <a:latin typeface="Arial" panose="020B0604020202020204" pitchFamily="34" charset="0"/>
                <a:cs typeface="Arial" panose="020B0604020202020204" pitchFamily="34" charset="0"/>
              </a:rPr>
              <a:t>Mill Valley</a:t>
            </a:r>
          </a:p>
          <a:p>
            <a:r>
              <a:rPr lang="en-US" sz="2400" spc="0" dirty="0">
                <a:latin typeface="Arial" panose="020B0604020202020204" pitchFamily="34" charset="0"/>
                <a:cs typeface="Arial" panose="020B0604020202020204" pitchFamily="34" charset="0"/>
              </a:rPr>
              <a:t>Ross</a:t>
            </a:r>
          </a:p>
          <a:p>
            <a:r>
              <a:rPr lang="en-US" sz="2400" spc="0" dirty="0">
                <a:latin typeface="Arial" panose="020B0604020202020204" pitchFamily="34" charset="0"/>
                <a:cs typeface="Arial" panose="020B0604020202020204" pitchFamily="34" charset="0"/>
              </a:rPr>
              <a:t>Sausalito</a:t>
            </a:r>
          </a:p>
          <a:p>
            <a:r>
              <a:rPr lang="en-US" sz="2400" spc="0" dirty="0">
                <a:latin typeface="Arial" panose="020B0604020202020204" pitchFamily="34" charset="0"/>
                <a:cs typeface="Arial" panose="020B0604020202020204" pitchFamily="34" charset="0"/>
              </a:rPr>
              <a:t>Tiburon</a:t>
            </a:r>
          </a:p>
          <a:p>
            <a:r>
              <a:rPr lang="en-US" sz="2400" spc="0" dirty="0">
                <a:latin typeface="Arial" panose="020B0604020202020204" pitchFamily="34" charset="0"/>
                <a:cs typeface="Arial" panose="020B0604020202020204" pitchFamily="34" charset="0"/>
              </a:rPr>
              <a:t>Belvedere</a:t>
            </a:r>
          </a:p>
          <a:p>
            <a:endParaRPr lang="en-US" sz="2400" spc="0" dirty="0">
              <a:latin typeface="Arial" panose="020B0604020202020204" pitchFamily="34" charset="0"/>
              <a:cs typeface="Arial" panose="020B0604020202020204" pitchFamily="34" charset="0"/>
            </a:endParaRPr>
          </a:p>
          <a:p>
            <a:r>
              <a:rPr lang="en-US" sz="2400" b="1" spc="0" dirty="0">
                <a:latin typeface="Arial" panose="020B0604020202020204" pitchFamily="34" charset="0"/>
                <a:cs typeface="Arial" panose="020B0604020202020204" pitchFamily="34" charset="0"/>
              </a:rPr>
              <a:t>3 Agency Sites served Equipment/Operations:</a:t>
            </a:r>
          </a:p>
          <a:p>
            <a:r>
              <a:rPr lang="en-US" sz="2400" spc="0" dirty="0">
                <a:latin typeface="Arial" panose="020B0604020202020204" pitchFamily="34" charset="0"/>
                <a:cs typeface="Arial" panose="020B0604020202020204" pitchFamily="34" charset="0"/>
              </a:rPr>
              <a:t>Marin Clean Energy (SR and Concord)</a:t>
            </a:r>
          </a:p>
          <a:p>
            <a:r>
              <a:rPr lang="en-US" sz="2400" spc="0" dirty="0">
                <a:latin typeface="Arial" panose="020B0604020202020204" pitchFamily="34" charset="0"/>
                <a:cs typeface="Arial" panose="020B0604020202020204" pitchFamily="34" charset="0"/>
              </a:rPr>
              <a:t>Ross Valley Sanitation</a:t>
            </a:r>
          </a:p>
          <a:p>
            <a:r>
              <a:rPr lang="en-US" sz="2400" spc="0" dirty="0">
                <a:latin typeface="Arial" panose="020B0604020202020204" pitchFamily="34" charset="0"/>
                <a:cs typeface="Arial" panose="020B0604020202020204" pitchFamily="34" charset="0"/>
              </a:rPr>
              <a:t>Marin Wildfire Prevention Agency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94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3DE7-34DF-A68A-C360-E6B071833341}"/>
              </a:ext>
            </a:extLst>
          </p:cNvPr>
          <p:cNvSpPr>
            <a:spLocks noGrp="1"/>
          </p:cNvSpPr>
          <p:nvPr>
            <p:ph type="title"/>
          </p:nvPr>
        </p:nvSpPr>
        <p:spPr>
          <a:xfrm>
            <a:off x="571500" y="717452"/>
            <a:ext cx="11049000" cy="756506"/>
          </a:xfrm>
        </p:spPr>
        <p:txBody>
          <a:bodyPr/>
          <a:lstStyle/>
          <a:p>
            <a:r>
              <a:rPr lang="en-US" b="1" dirty="0">
                <a:latin typeface="Arial" panose="020B0604020202020204" pitchFamily="34" charset="0"/>
                <a:cs typeface="Arial" panose="020B0604020202020204" pitchFamily="34" charset="0"/>
              </a:rPr>
              <a:t>Annual Government Programming</a:t>
            </a:r>
          </a:p>
        </p:txBody>
      </p:sp>
      <p:sp>
        <p:nvSpPr>
          <p:cNvPr id="4" name="TextBox 3">
            <a:extLst>
              <a:ext uri="{FF2B5EF4-FFF2-40B4-BE49-F238E27FC236}">
                <a16:creationId xmlns:a16="http://schemas.microsoft.com/office/drawing/2014/main" id="{4AFE55E8-5EBB-FAD2-9145-1127E3B3892F}"/>
              </a:ext>
            </a:extLst>
          </p:cNvPr>
          <p:cNvSpPr txBox="1"/>
          <p:nvPr/>
        </p:nvSpPr>
        <p:spPr>
          <a:xfrm>
            <a:off x="1173708" y="1640019"/>
            <a:ext cx="10909110" cy="4154984"/>
          </a:xfrm>
          <a:prstGeom prst="rect">
            <a:avLst/>
          </a:prstGeom>
          <a:noFill/>
        </p:spPr>
        <p:txBody>
          <a:bodyPr wrap="square">
            <a:spAutoFit/>
          </a:bodyPr>
          <a:lstStyle/>
          <a:p>
            <a:pPr marL="342900" indent="-342900">
              <a:buFont typeface="Arial" panose="020B0604020202020204" pitchFamily="34" charset="0"/>
              <a:buChar char="•"/>
            </a:pPr>
            <a:r>
              <a:rPr lang="en-US" sz="2200" dirty="0"/>
              <a:t>In the 2024/25 fiscal year, 753 meetings aired on Marin TV for 8132 hours of government programming.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CMCM provides in person operators to provide coverage for over 600 of those meetings annually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There are evenings when we may have 7-8 simultaneous meetings.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Meetings are archived to YouTube and Granicus and inhouse we archive high res versions to a XEN tape backup system.</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All Meeting are Zoom Hybrid</a:t>
            </a:r>
          </a:p>
        </p:txBody>
      </p:sp>
    </p:spTree>
    <p:extLst>
      <p:ext uri="{BB962C8B-B14F-4D97-AF65-F5344CB8AC3E}">
        <p14:creationId xmlns:p14="http://schemas.microsoft.com/office/powerpoint/2010/main" val="72131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2C88-5783-E695-030E-2C4CDAD97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FC8BA-B035-3DFA-C363-8236CE4EB1C0}"/>
              </a:ext>
            </a:extLst>
          </p:cNvPr>
          <p:cNvSpPr>
            <a:spLocks noGrp="1"/>
          </p:cNvSpPr>
          <p:nvPr>
            <p:ph type="title"/>
          </p:nvPr>
        </p:nvSpPr>
        <p:spPr>
          <a:xfrm>
            <a:off x="571500" y="717452"/>
            <a:ext cx="11049000" cy="756506"/>
          </a:xfrm>
        </p:spPr>
        <p:txBody>
          <a:bodyPr/>
          <a:lstStyle/>
          <a:p>
            <a:r>
              <a:rPr lang="en-US" b="1" dirty="0">
                <a:latin typeface="Arial" panose="020B0604020202020204" pitchFamily="34" charset="0"/>
                <a:cs typeface="Arial" panose="020B0604020202020204" pitchFamily="34" charset="0"/>
              </a:rPr>
              <a:t>What a bad week can look like – 15 meetings</a:t>
            </a:r>
          </a:p>
        </p:txBody>
      </p:sp>
      <p:sp>
        <p:nvSpPr>
          <p:cNvPr id="5" name="TextBox 4">
            <a:extLst>
              <a:ext uri="{FF2B5EF4-FFF2-40B4-BE49-F238E27FC236}">
                <a16:creationId xmlns:a16="http://schemas.microsoft.com/office/drawing/2014/main" id="{91DD4B5B-F61B-8C1F-0B50-874FD711514E}"/>
              </a:ext>
            </a:extLst>
          </p:cNvPr>
          <p:cNvSpPr txBox="1"/>
          <p:nvPr/>
        </p:nvSpPr>
        <p:spPr>
          <a:xfrm>
            <a:off x="852985" y="1375476"/>
            <a:ext cx="5725236" cy="4801314"/>
          </a:xfrm>
          <a:prstGeom prst="rect">
            <a:avLst/>
          </a:prstGeom>
          <a:noFill/>
        </p:spPr>
        <p:txBody>
          <a:bodyPr wrap="square">
            <a:spAutoFit/>
          </a:bodyPr>
          <a:lstStyle/>
          <a:p>
            <a:r>
              <a:rPr lang="en-US" b="1" i="0" dirty="0">
                <a:effectLst/>
              </a:rPr>
              <a:t>Monday</a:t>
            </a:r>
            <a:endParaRPr lang="en-US" i="0" dirty="0">
              <a:effectLst/>
            </a:endParaRPr>
          </a:p>
          <a:p>
            <a:r>
              <a:rPr lang="en-US" i="0" dirty="0">
                <a:effectLst/>
              </a:rPr>
              <a:t>Novato Planning</a:t>
            </a:r>
            <a:br>
              <a:rPr lang="en-US" i="0" dirty="0">
                <a:effectLst/>
              </a:rPr>
            </a:br>
            <a:endParaRPr lang="en-US" i="0" dirty="0">
              <a:effectLst/>
            </a:endParaRPr>
          </a:p>
          <a:p>
            <a:r>
              <a:rPr lang="en-US" b="1" i="0" dirty="0">
                <a:effectLst/>
              </a:rPr>
              <a:t>Tuesday</a:t>
            </a:r>
            <a:endParaRPr lang="en-US" i="0" dirty="0">
              <a:effectLst/>
            </a:endParaRPr>
          </a:p>
          <a:p>
            <a:r>
              <a:rPr lang="en-US" i="0" dirty="0">
                <a:effectLst/>
              </a:rPr>
              <a:t>Marin Water Planning 9:30AM</a:t>
            </a:r>
          </a:p>
          <a:p>
            <a:r>
              <a:rPr lang="en-US" i="0" dirty="0">
                <a:effectLst/>
              </a:rPr>
              <a:t>Tiburon </a:t>
            </a:r>
            <a:r>
              <a:rPr lang="en-US" dirty="0"/>
              <a:t>Arts Council</a:t>
            </a:r>
            <a:r>
              <a:rPr lang="en-US" i="0" dirty="0">
                <a:effectLst/>
              </a:rPr>
              <a:t> 5:30PM </a:t>
            </a:r>
          </a:p>
          <a:p>
            <a:r>
              <a:rPr lang="en-US" i="0" dirty="0">
                <a:effectLst/>
              </a:rPr>
              <a:t>Novato City Council  6PM </a:t>
            </a:r>
          </a:p>
          <a:p>
            <a:r>
              <a:rPr lang="en-US" i="0" dirty="0">
                <a:effectLst/>
              </a:rPr>
              <a:t>Mill Valley Planning 6:30PM </a:t>
            </a:r>
          </a:p>
          <a:p>
            <a:r>
              <a:rPr lang="en-US" i="0" dirty="0">
                <a:effectLst/>
              </a:rPr>
              <a:t>Larkspur Planning 7PM </a:t>
            </a:r>
          </a:p>
          <a:p>
            <a:r>
              <a:rPr lang="en-US" i="0" dirty="0">
                <a:effectLst/>
              </a:rPr>
              <a:t>San Anselmo Town Council 7PM </a:t>
            </a:r>
          </a:p>
          <a:p>
            <a:r>
              <a:rPr lang="en-US" i="0" dirty="0">
                <a:effectLst/>
              </a:rPr>
              <a:t>San Rafael Planning 7PM</a:t>
            </a:r>
          </a:p>
          <a:p>
            <a:r>
              <a:rPr lang="en-US" i="0" dirty="0">
                <a:effectLst/>
              </a:rPr>
              <a:t>Corte Madera Planning 7PM</a:t>
            </a:r>
            <a:br>
              <a:rPr lang="en-US" i="0" dirty="0">
                <a:effectLst/>
              </a:rPr>
            </a:br>
            <a:endParaRPr lang="en-US" i="0" dirty="0">
              <a:effectLst/>
            </a:endParaRPr>
          </a:p>
          <a:p>
            <a:r>
              <a:rPr lang="en-US" b="1" i="0" dirty="0">
                <a:effectLst/>
              </a:rPr>
              <a:t>Wednesday</a:t>
            </a:r>
            <a:endParaRPr lang="en-US" i="0" dirty="0">
              <a:effectLst/>
            </a:endParaRPr>
          </a:p>
          <a:p>
            <a:r>
              <a:rPr lang="en-US" i="0" dirty="0">
                <a:effectLst/>
              </a:rPr>
              <a:t>Corte Madera Special Workshop @ The Cove School Sausalito Planning 6:30PM </a:t>
            </a:r>
          </a:p>
          <a:p>
            <a:r>
              <a:rPr lang="en-US" dirty="0"/>
              <a:t>Tiburon Planning </a:t>
            </a:r>
            <a:r>
              <a:rPr lang="en-US" i="0" dirty="0">
                <a:effectLst/>
              </a:rPr>
              <a:t>7PM</a:t>
            </a:r>
          </a:p>
        </p:txBody>
      </p:sp>
      <p:sp>
        <p:nvSpPr>
          <p:cNvPr id="7" name="TextBox 6">
            <a:extLst>
              <a:ext uri="{FF2B5EF4-FFF2-40B4-BE49-F238E27FC236}">
                <a16:creationId xmlns:a16="http://schemas.microsoft.com/office/drawing/2014/main" id="{0F95F166-9AE2-FEE5-259B-AC8CFF2427B2}"/>
              </a:ext>
            </a:extLst>
          </p:cNvPr>
          <p:cNvSpPr txBox="1"/>
          <p:nvPr/>
        </p:nvSpPr>
        <p:spPr>
          <a:xfrm>
            <a:off x="6578221" y="1406656"/>
            <a:ext cx="6100548" cy="2585323"/>
          </a:xfrm>
          <a:prstGeom prst="rect">
            <a:avLst/>
          </a:prstGeom>
          <a:noFill/>
        </p:spPr>
        <p:txBody>
          <a:bodyPr wrap="square">
            <a:spAutoFit/>
          </a:bodyPr>
          <a:lstStyle/>
          <a:p>
            <a:r>
              <a:rPr lang="en-US" b="1" i="0" dirty="0">
                <a:effectLst/>
              </a:rPr>
              <a:t>Thursday</a:t>
            </a:r>
            <a:endParaRPr lang="en-US" i="0" dirty="0">
              <a:effectLst/>
            </a:endParaRPr>
          </a:p>
          <a:p>
            <a:r>
              <a:rPr lang="en-US" i="0" dirty="0">
                <a:effectLst/>
              </a:rPr>
              <a:t>Tiburon Design Review Special 7PM</a:t>
            </a:r>
            <a:br>
              <a:rPr lang="en-US" i="0" dirty="0">
                <a:effectLst/>
              </a:rPr>
            </a:br>
            <a:endParaRPr lang="en-US" i="0" dirty="0">
              <a:effectLst/>
            </a:endParaRPr>
          </a:p>
          <a:p>
            <a:r>
              <a:rPr lang="en-US" b="1" i="0" dirty="0">
                <a:effectLst/>
              </a:rPr>
              <a:t>Friday</a:t>
            </a:r>
            <a:endParaRPr lang="en-US" i="0" dirty="0">
              <a:effectLst/>
            </a:endParaRPr>
          </a:p>
          <a:p>
            <a:r>
              <a:rPr lang="en-US" i="0" dirty="0">
                <a:effectLst/>
              </a:rPr>
              <a:t>First 5 Marin @ Embassy Suites 9AM</a:t>
            </a:r>
          </a:p>
          <a:p>
            <a:endParaRPr lang="en-US" i="0" dirty="0">
              <a:effectLst/>
            </a:endParaRPr>
          </a:p>
          <a:p>
            <a:r>
              <a:rPr lang="en-US" b="1" i="0" dirty="0">
                <a:effectLst/>
              </a:rPr>
              <a:t>Saturday </a:t>
            </a:r>
          </a:p>
          <a:p>
            <a:r>
              <a:rPr lang="en-US" i="0" dirty="0">
                <a:effectLst/>
              </a:rPr>
              <a:t>Sausalito City Council Special 9AM</a:t>
            </a:r>
            <a:br>
              <a:rPr lang="en-US" i="0" dirty="0">
                <a:effectLst/>
              </a:rPr>
            </a:br>
            <a:endParaRPr lang="en-US" i="0" dirty="0">
              <a:effectLst/>
            </a:endParaRPr>
          </a:p>
        </p:txBody>
      </p:sp>
    </p:spTree>
    <p:extLst>
      <p:ext uri="{BB962C8B-B14F-4D97-AF65-F5344CB8AC3E}">
        <p14:creationId xmlns:p14="http://schemas.microsoft.com/office/powerpoint/2010/main" val="244884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292A6-A15A-16F2-1C5A-8FAFBD94F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1C65E-FFD4-6C91-F7D1-71E5F3B30D65}"/>
              </a:ext>
            </a:extLst>
          </p:cNvPr>
          <p:cNvSpPr>
            <a:spLocks noGrp="1"/>
          </p:cNvSpPr>
          <p:nvPr>
            <p:ph type="title"/>
          </p:nvPr>
        </p:nvSpPr>
        <p:spPr>
          <a:xfrm>
            <a:off x="571500" y="717452"/>
            <a:ext cx="11049000" cy="756506"/>
          </a:xfrm>
        </p:spPr>
        <p:txBody>
          <a:bodyPr/>
          <a:lstStyle/>
          <a:p>
            <a:r>
              <a:rPr lang="en-US" b="1" dirty="0">
                <a:latin typeface="Arial" panose="020B0604020202020204" pitchFamily="34" charset="0"/>
                <a:cs typeface="Arial" panose="020B0604020202020204" pitchFamily="34" charset="0"/>
              </a:rPr>
              <a:t>Less is More – a simple 4 camera hybrid install</a:t>
            </a:r>
          </a:p>
        </p:txBody>
      </p:sp>
      <p:pic>
        <p:nvPicPr>
          <p:cNvPr id="4" name="Picture 3" descr="A list of electronic devices&#10;&#10;Description automatically generated">
            <a:extLst>
              <a:ext uri="{FF2B5EF4-FFF2-40B4-BE49-F238E27FC236}">
                <a16:creationId xmlns:a16="http://schemas.microsoft.com/office/drawing/2014/main" id="{C5056D8E-4ACA-390A-95E2-177EA2E88C56}"/>
              </a:ext>
            </a:extLst>
          </p:cNvPr>
          <p:cNvPicPr>
            <a:picLocks noChangeAspect="1"/>
          </p:cNvPicPr>
          <p:nvPr/>
        </p:nvPicPr>
        <p:blipFill>
          <a:blip r:embed="rId2"/>
          <a:stretch>
            <a:fillRect/>
          </a:stretch>
        </p:blipFill>
        <p:spPr>
          <a:xfrm>
            <a:off x="6377596" y="1406656"/>
            <a:ext cx="5397962" cy="2812862"/>
          </a:xfrm>
          <a:prstGeom prst="rect">
            <a:avLst/>
          </a:prstGeom>
        </p:spPr>
      </p:pic>
      <p:pic>
        <p:nvPicPr>
          <p:cNvPr id="12" name="Picture 11" descr="A screenshot of a computer device&#10;&#10;Description automatically generated">
            <a:extLst>
              <a:ext uri="{FF2B5EF4-FFF2-40B4-BE49-F238E27FC236}">
                <a16:creationId xmlns:a16="http://schemas.microsoft.com/office/drawing/2014/main" id="{71F330C7-ADDC-7CEE-18D0-04E324918663}"/>
              </a:ext>
            </a:extLst>
          </p:cNvPr>
          <p:cNvPicPr>
            <a:picLocks noChangeAspect="1"/>
          </p:cNvPicPr>
          <p:nvPr/>
        </p:nvPicPr>
        <p:blipFill>
          <a:blip r:embed="rId3"/>
          <a:stretch>
            <a:fillRect/>
          </a:stretch>
        </p:blipFill>
        <p:spPr>
          <a:xfrm>
            <a:off x="613992" y="1406655"/>
            <a:ext cx="5763604" cy="4734389"/>
          </a:xfrm>
          <a:prstGeom prst="rect">
            <a:avLst/>
          </a:prstGeom>
        </p:spPr>
      </p:pic>
      <p:sp>
        <p:nvSpPr>
          <p:cNvPr id="13" name="Rectangle 12">
            <a:extLst>
              <a:ext uri="{FF2B5EF4-FFF2-40B4-BE49-F238E27FC236}">
                <a16:creationId xmlns:a16="http://schemas.microsoft.com/office/drawing/2014/main" id="{1194AC90-C36B-B1D6-2CF2-4F7AA692BC16}"/>
              </a:ext>
            </a:extLst>
          </p:cNvPr>
          <p:cNvSpPr/>
          <p:nvPr/>
        </p:nvSpPr>
        <p:spPr>
          <a:xfrm>
            <a:off x="6377596" y="4219022"/>
            <a:ext cx="5397962" cy="19215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D81F2D87-DB0D-134E-E45A-665A004742E5}"/>
              </a:ext>
            </a:extLst>
          </p:cNvPr>
          <p:cNvSpPr txBox="1"/>
          <p:nvPr/>
        </p:nvSpPr>
        <p:spPr>
          <a:xfrm>
            <a:off x="6680211" y="4528014"/>
            <a:ext cx="4940289" cy="1477328"/>
          </a:xfrm>
          <a:prstGeom prst="rect">
            <a:avLst/>
          </a:prstGeom>
          <a:noFill/>
        </p:spPr>
        <p:txBody>
          <a:bodyPr wrap="square">
            <a:spAutoFit/>
          </a:bodyPr>
          <a:lstStyle/>
          <a:p>
            <a:r>
              <a:rPr lang="en-US" b="1" i="0" dirty="0">
                <a:effectLst/>
              </a:rPr>
              <a:t>Total hardware cost: approx. 	$20,000</a:t>
            </a:r>
          </a:p>
          <a:p>
            <a:r>
              <a:rPr lang="en-US" b="1" dirty="0"/>
              <a:t>On site wiring/electrical: 		$2500</a:t>
            </a:r>
          </a:p>
          <a:p>
            <a:r>
              <a:rPr lang="en-US" b="1" i="0" dirty="0">
                <a:effectLst/>
              </a:rPr>
              <a:t>CMCM setup/testing		60 Hours</a:t>
            </a:r>
          </a:p>
          <a:p>
            <a:endParaRPr lang="en-US" b="1" dirty="0"/>
          </a:p>
          <a:p>
            <a:r>
              <a:rPr lang="en-US" b="1" i="0" dirty="0">
                <a:effectLst/>
              </a:rPr>
              <a:t>CMCM bears all these costs per our contract</a:t>
            </a:r>
            <a:endParaRPr lang="en-US" i="0" dirty="0">
              <a:effectLst/>
            </a:endParaRPr>
          </a:p>
        </p:txBody>
      </p:sp>
    </p:spTree>
    <p:extLst>
      <p:ext uri="{BB962C8B-B14F-4D97-AF65-F5344CB8AC3E}">
        <p14:creationId xmlns:p14="http://schemas.microsoft.com/office/powerpoint/2010/main" val="223044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3CBA-10CD-F80A-EF98-DAB2449A6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1E621-EE92-1255-54E8-85038707858C}"/>
              </a:ext>
            </a:extLst>
          </p:cNvPr>
          <p:cNvSpPr>
            <a:spLocks noGrp="1"/>
          </p:cNvSpPr>
          <p:nvPr>
            <p:ph type="title"/>
          </p:nvPr>
        </p:nvSpPr>
        <p:spPr>
          <a:xfrm>
            <a:off x="1861089" y="682283"/>
            <a:ext cx="10330911" cy="756506"/>
          </a:xfrm>
        </p:spPr>
        <p:txBody>
          <a:bodyPr/>
          <a:lstStyle/>
          <a:p>
            <a:r>
              <a:rPr lang="en-US" b="1" dirty="0">
                <a:latin typeface="Arial" panose="020B0604020202020204" pitchFamily="34" charset="0"/>
                <a:cs typeface="Arial" panose="020B0604020202020204" pitchFamily="34" charset="0"/>
              </a:rPr>
              <a:t>Less is More – What it can look like</a:t>
            </a:r>
          </a:p>
        </p:txBody>
      </p:sp>
      <p:pic>
        <p:nvPicPr>
          <p:cNvPr id="5" name="Picture 4" descr="A computer desk with a few monitors and a few other computers&#10;&#10;Description automatically generated with medium confidence">
            <a:extLst>
              <a:ext uri="{FF2B5EF4-FFF2-40B4-BE49-F238E27FC236}">
                <a16:creationId xmlns:a16="http://schemas.microsoft.com/office/drawing/2014/main" id="{3B4A1533-FB98-7371-8E5F-AD0C9E9112A3}"/>
              </a:ext>
            </a:extLst>
          </p:cNvPr>
          <p:cNvPicPr>
            <a:picLocks noChangeAspect="1"/>
          </p:cNvPicPr>
          <p:nvPr/>
        </p:nvPicPr>
        <p:blipFill>
          <a:blip r:embed="rId3"/>
          <a:stretch>
            <a:fillRect/>
          </a:stretch>
        </p:blipFill>
        <p:spPr>
          <a:xfrm>
            <a:off x="993531" y="1315696"/>
            <a:ext cx="9908880" cy="5119778"/>
          </a:xfrm>
          <a:prstGeom prst="rect">
            <a:avLst/>
          </a:prstGeom>
        </p:spPr>
      </p:pic>
    </p:spTree>
    <p:extLst>
      <p:ext uri="{BB962C8B-B14F-4D97-AF65-F5344CB8AC3E}">
        <p14:creationId xmlns:p14="http://schemas.microsoft.com/office/powerpoint/2010/main" val="302164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E02BA-582A-4976-7963-A270CA8D6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84199-FADB-4E5F-570F-6E97F03AC21C}"/>
              </a:ext>
            </a:extLst>
          </p:cNvPr>
          <p:cNvSpPr>
            <a:spLocks noGrp="1"/>
          </p:cNvSpPr>
          <p:nvPr>
            <p:ph type="title"/>
          </p:nvPr>
        </p:nvSpPr>
        <p:spPr>
          <a:xfrm>
            <a:off x="1861089" y="682283"/>
            <a:ext cx="10330911" cy="756506"/>
          </a:xfrm>
        </p:spPr>
        <p:txBody>
          <a:bodyPr/>
          <a:lstStyle/>
          <a:p>
            <a:r>
              <a:rPr lang="en-US" b="1" dirty="0">
                <a:latin typeface="Arial" panose="020B0604020202020204" pitchFamily="34" charset="0"/>
                <a:cs typeface="Arial" panose="020B0604020202020204" pitchFamily="34" charset="0"/>
              </a:rPr>
              <a:t>Less is More – What it can look like</a:t>
            </a:r>
          </a:p>
        </p:txBody>
      </p:sp>
      <p:pic>
        <p:nvPicPr>
          <p:cNvPr id="4" name="Picture 3" descr="A computer on a table&#10;&#10;Description automatically generated">
            <a:extLst>
              <a:ext uri="{FF2B5EF4-FFF2-40B4-BE49-F238E27FC236}">
                <a16:creationId xmlns:a16="http://schemas.microsoft.com/office/drawing/2014/main" id="{1DB0DF2C-834A-E8DB-AED7-3D6C0ABDFC06}"/>
              </a:ext>
            </a:extLst>
          </p:cNvPr>
          <p:cNvPicPr>
            <a:picLocks noChangeAspect="1"/>
          </p:cNvPicPr>
          <p:nvPr/>
        </p:nvPicPr>
        <p:blipFill>
          <a:blip r:embed="rId3"/>
          <a:stretch>
            <a:fillRect/>
          </a:stretch>
        </p:blipFill>
        <p:spPr>
          <a:xfrm>
            <a:off x="618392" y="1438789"/>
            <a:ext cx="10955216" cy="4472723"/>
          </a:xfrm>
          <a:prstGeom prst="rect">
            <a:avLst/>
          </a:prstGeom>
        </p:spPr>
      </p:pic>
    </p:spTree>
    <p:extLst>
      <p:ext uri="{BB962C8B-B14F-4D97-AF65-F5344CB8AC3E}">
        <p14:creationId xmlns:p14="http://schemas.microsoft.com/office/powerpoint/2010/main" val="149360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B5072-EBCA-CF76-7536-51A74919D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57859-B411-BD8F-FE84-17135E8BC373}"/>
              </a:ext>
            </a:extLst>
          </p:cNvPr>
          <p:cNvSpPr>
            <a:spLocks noGrp="1"/>
          </p:cNvSpPr>
          <p:nvPr>
            <p:ph type="title"/>
          </p:nvPr>
        </p:nvSpPr>
        <p:spPr>
          <a:xfrm>
            <a:off x="1861089" y="682283"/>
            <a:ext cx="10330911" cy="756506"/>
          </a:xfrm>
        </p:spPr>
        <p:txBody>
          <a:bodyPr/>
          <a:lstStyle/>
          <a:p>
            <a:r>
              <a:rPr lang="en-US" b="1" dirty="0">
                <a:latin typeface="Arial" panose="020B0604020202020204" pitchFamily="34" charset="0"/>
                <a:cs typeface="Arial" panose="020B0604020202020204" pitchFamily="34" charset="0"/>
              </a:rPr>
              <a:t>Less is More – What it can look like</a:t>
            </a:r>
          </a:p>
        </p:txBody>
      </p:sp>
      <p:pic>
        <p:nvPicPr>
          <p:cNvPr id="7" name="Picture 6" descr="A person sitting at a desk with a computer&#10;&#10;Description automatically generated">
            <a:extLst>
              <a:ext uri="{FF2B5EF4-FFF2-40B4-BE49-F238E27FC236}">
                <a16:creationId xmlns:a16="http://schemas.microsoft.com/office/drawing/2014/main" id="{232884F4-0094-44EA-0B9B-C7C079168AB4}"/>
              </a:ext>
            </a:extLst>
          </p:cNvPr>
          <p:cNvPicPr>
            <a:picLocks noChangeAspect="1"/>
          </p:cNvPicPr>
          <p:nvPr/>
        </p:nvPicPr>
        <p:blipFill>
          <a:blip r:embed="rId3"/>
          <a:stretch>
            <a:fillRect/>
          </a:stretch>
        </p:blipFill>
        <p:spPr>
          <a:xfrm>
            <a:off x="2232758" y="1298330"/>
            <a:ext cx="7480300" cy="5105400"/>
          </a:xfrm>
          <a:prstGeom prst="rect">
            <a:avLst/>
          </a:prstGeom>
        </p:spPr>
      </p:pic>
    </p:spTree>
    <p:extLst>
      <p:ext uri="{BB962C8B-B14F-4D97-AF65-F5344CB8AC3E}">
        <p14:creationId xmlns:p14="http://schemas.microsoft.com/office/powerpoint/2010/main" val="364163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D3FE-86C8-046A-401B-BDAFA7EA8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2918A-D490-D1BF-3A4A-5EA7DB208AAB}"/>
              </a:ext>
            </a:extLst>
          </p:cNvPr>
          <p:cNvSpPr>
            <a:spLocks noGrp="1"/>
          </p:cNvSpPr>
          <p:nvPr>
            <p:ph type="title"/>
          </p:nvPr>
        </p:nvSpPr>
        <p:spPr>
          <a:xfrm>
            <a:off x="1861089" y="682283"/>
            <a:ext cx="10330911" cy="756506"/>
          </a:xfrm>
        </p:spPr>
        <p:txBody>
          <a:bodyPr/>
          <a:lstStyle/>
          <a:p>
            <a:r>
              <a:rPr lang="en-US" b="1" dirty="0">
                <a:latin typeface="Arial" panose="020B0604020202020204" pitchFamily="34" charset="0"/>
                <a:cs typeface="Arial" panose="020B0604020202020204" pitchFamily="34" charset="0"/>
              </a:rPr>
              <a:t>Documentation</a:t>
            </a:r>
          </a:p>
        </p:txBody>
      </p:sp>
      <p:pic>
        <p:nvPicPr>
          <p:cNvPr id="4" name="Picture 3" descr="A screenshot of a video system&#10;&#10;Description automatically generated">
            <a:extLst>
              <a:ext uri="{FF2B5EF4-FFF2-40B4-BE49-F238E27FC236}">
                <a16:creationId xmlns:a16="http://schemas.microsoft.com/office/drawing/2014/main" id="{FF89BF10-6100-9A7E-0EA6-516EC7D4D0B6}"/>
              </a:ext>
            </a:extLst>
          </p:cNvPr>
          <p:cNvPicPr>
            <a:picLocks noChangeAspect="1"/>
          </p:cNvPicPr>
          <p:nvPr/>
        </p:nvPicPr>
        <p:blipFill>
          <a:blip r:embed="rId3"/>
          <a:stretch>
            <a:fillRect/>
          </a:stretch>
        </p:blipFill>
        <p:spPr>
          <a:xfrm>
            <a:off x="947946" y="260350"/>
            <a:ext cx="4813300" cy="6337300"/>
          </a:xfrm>
          <a:prstGeom prst="rect">
            <a:avLst/>
          </a:prstGeom>
        </p:spPr>
      </p:pic>
      <p:pic>
        <p:nvPicPr>
          <p:cNvPr id="6" name="Picture 5" descr="A close-up of a document&#10;&#10;Description automatically generated">
            <a:extLst>
              <a:ext uri="{FF2B5EF4-FFF2-40B4-BE49-F238E27FC236}">
                <a16:creationId xmlns:a16="http://schemas.microsoft.com/office/drawing/2014/main" id="{4FBF109A-D1F6-BCCB-B0EC-2EE2F14908C2}"/>
              </a:ext>
            </a:extLst>
          </p:cNvPr>
          <p:cNvPicPr>
            <a:picLocks noChangeAspect="1"/>
          </p:cNvPicPr>
          <p:nvPr/>
        </p:nvPicPr>
        <p:blipFill>
          <a:blip r:embed="rId4"/>
          <a:stretch>
            <a:fillRect/>
          </a:stretch>
        </p:blipFill>
        <p:spPr>
          <a:xfrm>
            <a:off x="6430755" y="279400"/>
            <a:ext cx="4851400" cy="6299200"/>
          </a:xfrm>
          <a:prstGeom prst="rect">
            <a:avLst/>
          </a:prstGeom>
        </p:spPr>
      </p:pic>
    </p:spTree>
    <p:extLst>
      <p:ext uri="{BB962C8B-B14F-4D97-AF65-F5344CB8AC3E}">
        <p14:creationId xmlns:p14="http://schemas.microsoft.com/office/powerpoint/2010/main" val="833715865"/>
      </p:ext>
    </p:extLst>
  </p:cSld>
  <p:clrMapOvr>
    <a:masterClrMapping/>
  </p:clrMapOvr>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TotalTime>
  <Words>851</Words>
  <Application>Microsoft Macintosh PowerPoint</Application>
  <PresentationFormat>Widescreen</PresentationFormat>
  <Paragraphs>116</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Batang</vt:lpstr>
      <vt:lpstr>Aptos</vt:lpstr>
      <vt:lpstr>Arial</vt:lpstr>
      <vt:lpstr>Arial Rounded</vt:lpstr>
      <vt:lpstr>Avenir Next LT Pro Light</vt:lpstr>
      <vt:lpstr>Courier New</vt:lpstr>
      <vt:lpstr>Noto Sans Symbols</vt:lpstr>
      <vt:lpstr>AlignmentVTI</vt:lpstr>
      <vt:lpstr>Government Operations</vt:lpstr>
      <vt:lpstr>CMCM Government Support in Marin</vt:lpstr>
      <vt:lpstr>Annual Government Programming</vt:lpstr>
      <vt:lpstr>What a bad week can look like – 15 meetings</vt:lpstr>
      <vt:lpstr>Less is More – a simple 4 camera hybrid install</vt:lpstr>
      <vt:lpstr>Less is More – What it can look like</vt:lpstr>
      <vt:lpstr>Less is More – What it can look like</vt:lpstr>
      <vt:lpstr>Less is More – What it can look like</vt:lpstr>
      <vt:lpstr>Documentation</vt:lpstr>
      <vt:lpstr>PowerPoint Presentation</vt:lpstr>
      <vt:lpstr>PowerPoint Presentation</vt:lpstr>
      <vt:lpstr>PowerPoint Presentation</vt:lpstr>
      <vt:lpstr>Recording – always redundant</vt:lpstr>
      <vt:lpstr>Meeting ADA Requirements</vt:lpstr>
      <vt:lpstr>(WCAG) Version 2.1, Level AA is the technical standard for state and local governments’ web content and mobile apps.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Marin TV</dc:creator>
  <cp:lastModifiedBy>Marin TV</cp:lastModifiedBy>
  <cp:revision>14</cp:revision>
  <dcterms:created xsi:type="dcterms:W3CDTF">2026-02-04T21:46:40Z</dcterms:created>
  <dcterms:modified xsi:type="dcterms:W3CDTF">2026-02-05T00:41:27Z</dcterms:modified>
</cp:coreProperties>
</file>