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92" r:id="rId3"/>
    <p:sldId id="258" r:id="rId4"/>
    <p:sldId id="291" r:id="rId5"/>
    <p:sldId id="259" r:id="rId6"/>
    <p:sldId id="262" r:id="rId7"/>
    <p:sldId id="263" r:id="rId8"/>
    <p:sldId id="296" r:id="rId9"/>
    <p:sldId id="268" r:id="rId10"/>
    <p:sldId id="269" r:id="rId11"/>
    <p:sldId id="295" r:id="rId12"/>
    <p:sldId id="265" r:id="rId13"/>
    <p:sldId id="293" r:id="rId14"/>
    <p:sldId id="272" r:id="rId15"/>
    <p:sldId id="294" r:id="rId16"/>
    <p:sldId id="281" r:id="rId17"/>
    <p:sldId id="275" r:id="rId18"/>
    <p:sldId id="287" r:id="rId19"/>
    <p:sldId id="288" r:id="rId20"/>
    <p:sldId id="286" r:id="rId21"/>
    <p:sldId id="285" r:id="rId22"/>
    <p:sldId id="277" r:id="rId23"/>
    <p:sldId id="276" r:id="rId24"/>
    <p:sldId id="279" r:id="rId25"/>
    <p:sldId id="278" r:id="rId26"/>
    <p:sldId id="290" r:id="rId27"/>
    <p:sldId id="283" r:id="rId28"/>
    <p:sldId id="28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17" d="100"/>
          <a:sy n="117" d="100"/>
        </p:scale>
        <p:origin x="102" y="6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336AE-F3B5-48B5-A00F-8FC7A8047D93}" type="datetimeFigureOut">
              <a:rPr lang="en-US" smtClean="0"/>
              <a:t>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2ED3E-4A1F-42B3-A9EC-A19E088992C9}" type="slidenum">
              <a:rPr lang="en-US" smtClean="0"/>
              <a:t>‹#›</a:t>
            </a:fld>
            <a:endParaRPr lang="en-US" dirty="0"/>
          </a:p>
        </p:txBody>
      </p:sp>
    </p:spTree>
    <p:extLst>
      <p:ext uri="{BB962C8B-B14F-4D97-AF65-F5344CB8AC3E}">
        <p14:creationId xmlns:p14="http://schemas.microsoft.com/office/powerpoint/2010/main" val="372035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2ED3E-4A1F-42B3-A9EC-A19E088992C9}" type="slidenum">
              <a:rPr lang="en-US" smtClean="0"/>
              <a:t>1</a:t>
            </a:fld>
            <a:endParaRPr lang="en-US" dirty="0"/>
          </a:p>
        </p:txBody>
      </p:sp>
    </p:spTree>
    <p:extLst>
      <p:ext uri="{BB962C8B-B14F-4D97-AF65-F5344CB8AC3E}">
        <p14:creationId xmlns:p14="http://schemas.microsoft.com/office/powerpoint/2010/main" val="124778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CE164-8A2B-7617-002D-07F8E83DB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9C9B0-0020-B2CD-031F-2A0F149B721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D8EFF20-D6A9-64A0-ED87-AB21F2003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D12620-CE09-A5EE-ED08-CDC55DE8D055}"/>
              </a:ext>
            </a:extLst>
          </p:cNvPr>
          <p:cNvSpPr>
            <a:spLocks noGrp="1"/>
          </p:cNvSpPr>
          <p:nvPr>
            <p:ph type="sldNum" sz="quarter" idx="5"/>
          </p:nvPr>
        </p:nvSpPr>
        <p:spPr/>
        <p:txBody>
          <a:bodyPr/>
          <a:lstStyle/>
          <a:p>
            <a:fld id="{9AB2ED3E-4A1F-42B3-A9EC-A19E088992C9}" type="slidenum">
              <a:rPr lang="en-US" smtClean="0"/>
              <a:t>10</a:t>
            </a:fld>
            <a:endParaRPr lang="en-US" dirty="0"/>
          </a:p>
        </p:txBody>
      </p:sp>
    </p:spTree>
    <p:extLst>
      <p:ext uri="{BB962C8B-B14F-4D97-AF65-F5344CB8AC3E}">
        <p14:creationId xmlns:p14="http://schemas.microsoft.com/office/powerpoint/2010/main" val="1697219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D6615-A55A-05CD-E33D-96B060A09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41BA0-1A38-B4CD-F98C-DC92C4810DF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31EFB3B-1367-63C3-C3A7-AE6B667BF2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DE5995-58F8-D4B6-37DB-F0EE2B2390DB}"/>
              </a:ext>
            </a:extLst>
          </p:cNvPr>
          <p:cNvSpPr>
            <a:spLocks noGrp="1"/>
          </p:cNvSpPr>
          <p:nvPr>
            <p:ph type="sldNum" sz="quarter" idx="5"/>
          </p:nvPr>
        </p:nvSpPr>
        <p:spPr/>
        <p:txBody>
          <a:bodyPr/>
          <a:lstStyle/>
          <a:p>
            <a:fld id="{9AB2ED3E-4A1F-42B3-A9EC-A19E088992C9}" type="slidenum">
              <a:rPr lang="en-US" smtClean="0"/>
              <a:t>11</a:t>
            </a:fld>
            <a:endParaRPr lang="en-US" dirty="0"/>
          </a:p>
        </p:txBody>
      </p:sp>
    </p:spTree>
    <p:extLst>
      <p:ext uri="{BB962C8B-B14F-4D97-AF65-F5344CB8AC3E}">
        <p14:creationId xmlns:p14="http://schemas.microsoft.com/office/powerpoint/2010/main" val="169067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67EA5-6043-62B7-DAA0-DF2C99F7A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5016A-83D9-E3A6-685C-E5A48C387FE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3CC939-1369-A108-CD8B-27B4EA32A9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8288A-C0E4-7FDA-F630-6D3D306101B6}"/>
              </a:ext>
            </a:extLst>
          </p:cNvPr>
          <p:cNvSpPr>
            <a:spLocks noGrp="1"/>
          </p:cNvSpPr>
          <p:nvPr>
            <p:ph type="sldNum" sz="quarter" idx="5"/>
          </p:nvPr>
        </p:nvSpPr>
        <p:spPr/>
        <p:txBody>
          <a:bodyPr/>
          <a:lstStyle/>
          <a:p>
            <a:fld id="{9AB2ED3E-4A1F-42B3-A9EC-A19E088992C9}" type="slidenum">
              <a:rPr lang="en-US" smtClean="0"/>
              <a:t>12</a:t>
            </a:fld>
            <a:endParaRPr lang="en-US" dirty="0"/>
          </a:p>
        </p:txBody>
      </p:sp>
    </p:spTree>
    <p:extLst>
      <p:ext uri="{BB962C8B-B14F-4D97-AF65-F5344CB8AC3E}">
        <p14:creationId xmlns:p14="http://schemas.microsoft.com/office/powerpoint/2010/main" val="189403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9D041-6F17-93A5-7578-5BA2E26FA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68A46-0DE7-F48B-A19B-828A9F73BD9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14A324E-E6B1-5F05-AA88-02FC4A3D3F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5DA9F5-8873-5BB9-8CF1-C086CD698EBC}"/>
              </a:ext>
            </a:extLst>
          </p:cNvPr>
          <p:cNvSpPr>
            <a:spLocks noGrp="1"/>
          </p:cNvSpPr>
          <p:nvPr>
            <p:ph type="sldNum" sz="quarter" idx="5"/>
          </p:nvPr>
        </p:nvSpPr>
        <p:spPr/>
        <p:txBody>
          <a:bodyPr/>
          <a:lstStyle/>
          <a:p>
            <a:fld id="{9AB2ED3E-4A1F-42B3-A9EC-A19E088992C9}" type="slidenum">
              <a:rPr lang="en-US" smtClean="0"/>
              <a:t>13</a:t>
            </a:fld>
            <a:endParaRPr lang="en-US" dirty="0"/>
          </a:p>
        </p:txBody>
      </p:sp>
    </p:spTree>
    <p:extLst>
      <p:ext uri="{BB962C8B-B14F-4D97-AF65-F5344CB8AC3E}">
        <p14:creationId xmlns:p14="http://schemas.microsoft.com/office/powerpoint/2010/main" val="74464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E923-313F-AD06-8172-73191BD75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4CC8B-BAD9-295F-02A8-2C37D21CC94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C4AE318-CFC2-88D4-091D-E6E37B4068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27E8B9-C5C1-CF22-043F-4D82A5B45914}"/>
              </a:ext>
            </a:extLst>
          </p:cNvPr>
          <p:cNvSpPr>
            <a:spLocks noGrp="1"/>
          </p:cNvSpPr>
          <p:nvPr>
            <p:ph type="sldNum" sz="quarter" idx="5"/>
          </p:nvPr>
        </p:nvSpPr>
        <p:spPr/>
        <p:txBody>
          <a:bodyPr/>
          <a:lstStyle/>
          <a:p>
            <a:fld id="{9AB2ED3E-4A1F-42B3-A9EC-A19E088992C9}" type="slidenum">
              <a:rPr lang="en-US" smtClean="0"/>
              <a:t>14</a:t>
            </a:fld>
            <a:endParaRPr lang="en-US" dirty="0"/>
          </a:p>
        </p:txBody>
      </p:sp>
    </p:spTree>
    <p:extLst>
      <p:ext uri="{BB962C8B-B14F-4D97-AF65-F5344CB8AC3E}">
        <p14:creationId xmlns:p14="http://schemas.microsoft.com/office/powerpoint/2010/main" val="164474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9D2A2-F3D3-B966-9C72-8BFE78EAC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D084-9B58-941A-BCD0-1FDBCC7CB4C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2C610D-7C60-A6DA-BE42-65FEC3D5C4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55212F-48E8-665D-15C2-28293CD20587}"/>
              </a:ext>
            </a:extLst>
          </p:cNvPr>
          <p:cNvSpPr>
            <a:spLocks noGrp="1"/>
          </p:cNvSpPr>
          <p:nvPr>
            <p:ph type="sldNum" sz="quarter" idx="5"/>
          </p:nvPr>
        </p:nvSpPr>
        <p:spPr/>
        <p:txBody>
          <a:bodyPr/>
          <a:lstStyle/>
          <a:p>
            <a:fld id="{9AB2ED3E-4A1F-42B3-A9EC-A19E088992C9}" type="slidenum">
              <a:rPr lang="en-US" smtClean="0"/>
              <a:t>15</a:t>
            </a:fld>
            <a:endParaRPr lang="en-US" dirty="0"/>
          </a:p>
        </p:txBody>
      </p:sp>
    </p:spTree>
    <p:extLst>
      <p:ext uri="{BB962C8B-B14F-4D97-AF65-F5344CB8AC3E}">
        <p14:creationId xmlns:p14="http://schemas.microsoft.com/office/powerpoint/2010/main" val="1658465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7987-1018-2411-0FEA-19000933E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78C7A-5712-3741-CFA7-23A7711A1AF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A3D09EF-8CDC-955A-9852-0DF724556C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4BD2C8-352A-03E1-226C-D2D5D9A3AE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B2ED3E-4A1F-42B3-A9EC-A19E088992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347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D02D-0AE6-3499-9D9A-38AC791AF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B8025-E876-0F89-5DE8-582653782A6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D2414F-0CB4-AEF1-9F73-5D8C250F41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EE45BF-47E1-02E9-93A9-0CCB8F643ABB}"/>
              </a:ext>
            </a:extLst>
          </p:cNvPr>
          <p:cNvSpPr>
            <a:spLocks noGrp="1"/>
          </p:cNvSpPr>
          <p:nvPr>
            <p:ph type="sldNum" sz="quarter" idx="5"/>
          </p:nvPr>
        </p:nvSpPr>
        <p:spPr/>
        <p:txBody>
          <a:bodyPr/>
          <a:lstStyle/>
          <a:p>
            <a:fld id="{9AB2ED3E-4A1F-42B3-A9EC-A19E088992C9}" type="slidenum">
              <a:rPr lang="en-US" smtClean="0"/>
              <a:t>17</a:t>
            </a:fld>
            <a:endParaRPr lang="en-US" dirty="0"/>
          </a:p>
        </p:txBody>
      </p:sp>
    </p:spTree>
    <p:extLst>
      <p:ext uri="{BB962C8B-B14F-4D97-AF65-F5344CB8AC3E}">
        <p14:creationId xmlns:p14="http://schemas.microsoft.com/office/powerpoint/2010/main" val="296246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05E5-2A3C-420C-B805-759C2A974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9D0B0-4318-2728-BB22-3D5408F626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456B67B-26E9-3E00-CB37-15D5BD808A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7425D9-57FB-AB64-FC70-983008B9BF1F}"/>
              </a:ext>
            </a:extLst>
          </p:cNvPr>
          <p:cNvSpPr>
            <a:spLocks noGrp="1"/>
          </p:cNvSpPr>
          <p:nvPr>
            <p:ph type="sldNum" sz="quarter" idx="5"/>
          </p:nvPr>
        </p:nvSpPr>
        <p:spPr/>
        <p:txBody>
          <a:bodyPr/>
          <a:lstStyle/>
          <a:p>
            <a:fld id="{9AB2ED3E-4A1F-42B3-A9EC-A19E088992C9}" type="slidenum">
              <a:rPr lang="en-US" smtClean="0"/>
              <a:t>18</a:t>
            </a:fld>
            <a:endParaRPr lang="en-US" dirty="0"/>
          </a:p>
        </p:txBody>
      </p:sp>
    </p:spTree>
    <p:extLst>
      <p:ext uri="{BB962C8B-B14F-4D97-AF65-F5344CB8AC3E}">
        <p14:creationId xmlns:p14="http://schemas.microsoft.com/office/powerpoint/2010/main" val="4277552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6D170-C6FE-E2CB-51F1-B738AB959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FEEB5-1ECD-7A75-DB70-64B7F8BF498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AAB48F9-F4AC-F76A-FA01-E76EECC32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2071D8-8E63-4D5A-943B-9AB062E0B130}"/>
              </a:ext>
            </a:extLst>
          </p:cNvPr>
          <p:cNvSpPr>
            <a:spLocks noGrp="1"/>
          </p:cNvSpPr>
          <p:nvPr>
            <p:ph type="sldNum" sz="quarter" idx="5"/>
          </p:nvPr>
        </p:nvSpPr>
        <p:spPr/>
        <p:txBody>
          <a:bodyPr/>
          <a:lstStyle/>
          <a:p>
            <a:fld id="{9AB2ED3E-4A1F-42B3-A9EC-A19E088992C9}" type="slidenum">
              <a:rPr lang="en-US" smtClean="0"/>
              <a:t>19</a:t>
            </a:fld>
            <a:endParaRPr lang="en-US" dirty="0"/>
          </a:p>
        </p:txBody>
      </p:sp>
    </p:spTree>
    <p:extLst>
      <p:ext uri="{BB962C8B-B14F-4D97-AF65-F5344CB8AC3E}">
        <p14:creationId xmlns:p14="http://schemas.microsoft.com/office/powerpoint/2010/main" val="2068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8247-5D8F-3479-7A31-8AB27A199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4F60D-0496-5952-3FB7-A999353800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C791E85-CD4B-2A9F-9BD2-75906D527F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F81A33-9391-A69F-6362-03112C9107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B2ED3E-4A1F-42B3-A9EC-A19E088992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9611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491F0-E314-A6D8-6D08-FBDC95751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CD75A-23BE-6C2A-815C-1D08F582C0C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5478B2-2315-F422-F90B-3F3566BD26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ABDDEA-9005-D1B6-BDF7-E3EE252FF990}"/>
              </a:ext>
            </a:extLst>
          </p:cNvPr>
          <p:cNvSpPr>
            <a:spLocks noGrp="1"/>
          </p:cNvSpPr>
          <p:nvPr>
            <p:ph type="sldNum" sz="quarter" idx="5"/>
          </p:nvPr>
        </p:nvSpPr>
        <p:spPr/>
        <p:txBody>
          <a:bodyPr/>
          <a:lstStyle/>
          <a:p>
            <a:fld id="{9AB2ED3E-4A1F-42B3-A9EC-A19E088992C9}" type="slidenum">
              <a:rPr lang="en-US" smtClean="0"/>
              <a:t>20</a:t>
            </a:fld>
            <a:endParaRPr lang="en-US" dirty="0"/>
          </a:p>
        </p:txBody>
      </p:sp>
    </p:spTree>
    <p:extLst>
      <p:ext uri="{BB962C8B-B14F-4D97-AF65-F5344CB8AC3E}">
        <p14:creationId xmlns:p14="http://schemas.microsoft.com/office/powerpoint/2010/main" val="236704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320CE-29EC-595C-AE1E-5A26577CF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CEF35-FDE9-577E-0882-301371BEA28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3383633-391E-12F6-69BC-86C6C54917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ABE82E-A166-A813-0FB6-75C9ED6B8B17}"/>
              </a:ext>
            </a:extLst>
          </p:cNvPr>
          <p:cNvSpPr>
            <a:spLocks noGrp="1"/>
          </p:cNvSpPr>
          <p:nvPr>
            <p:ph type="sldNum" sz="quarter" idx="5"/>
          </p:nvPr>
        </p:nvSpPr>
        <p:spPr/>
        <p:txBody>
          <a:bodyPr/>
          <a:lstStyle/>
          <a:p>
            <a:fld id="{9AB2ED3E-4A1F-42B3-A9EC-A19E088992C9}" type="slidenum">
              <a:rPr lang="en-US" smtClean="0"/>
              <a:t>21</a:t>
            </a:fld>
            <a:endParaRPr lang="en-US" dirty="0"/>
          </a:p>
        </p:txBody>
      </p:sp>
    </p:spTree>
    <p:extLst>
      <p:ext uri="{BB962C8B-B14F-4D97-AF65-F5344CB8AC3E}">
        <p14:creationId xmlns:p14="http://schemas.microsoft.com/office/powerpoint/2010/main" val="1595123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E4DC-0F83-2211-764B-DBDDEAF40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0C2E0-C8DE-A0D3-2D48-4A6CE0DCB2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D71BAEA-FCF8-66DD-DA1E-47C0FB289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2D46EE-F02E-08B2-D9F3-3ABC5986F7F7}"/>
              </a:ext>
            </a:extLst>
          </p:cNvPr>
          <p:cNvSpPr>
            <a:spLocks noGrp="1"/>
          </p:cNvSpPr>
          <p:nvPr>
            <p:ph type="sldNum" sz="quarter" idx="5"/>
          </p:nvPr>
        </p:nvSpPr>
        <p:spPr/>
        <p:txBody>
          <a:bodyPr/>
          <a:lstStyle/>
          <a:p>
            <a:fld id="{9AB2ED3E-4A1F-42B3-A9EC-A19E088992C9}" type="slidenum">
              <a:rPr lang="en-US" smtClean="0"/>
              <a:t>22</a:t>
            </a:fld>
            <a:endParaRPr lang="en-US" dirty="0"/>
          </a:p>
        </p:txBody>
      </p:sp>
    </p:spTree>
    <p:extLst>
      <p:ext uri="{BB962C8B-B14F-4D97-AF65-F5344CB8AC3E}">
        <p14:creationId xmlns:p14="http://schemas.microsoft.com/office/powerpoint/2010/main" val="718448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699D-CA56-D867-932B-E17A43BE0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90DE9-500F-0319-785B-AC133EB0AFA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02F7E5-51C8-9F9E-8726-A2CB0F9535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66C817-4CED-C642-3396-1736952CBBBA}"/>
              </a:ext>
            </a:extLst>
          </p:cNvPr>
          <p:cNvSpPr>
            <a:spLocks noGrp="1"/>
          </p:cNvSpPr>
          <p:nvPr>
            <p:ph type="sldNum" sz="quarter" idx="5"/>
          </p:nvPr>
        </p:nvSpPr>
        <p:spPr/>
        <p:txBody>
          <a:bodyPr/>
          <a:lstStyle/>
          <a:p>
            <a:fld id="{9AB2ED3E-4A1F-42B3-A9EC-A19E088992C9}" type="slidenum">
              <a:rPr lang="en-US" smtClean="0"/>
              <a:t>23</a:t>
            </a:fld>
            <a:endParaRPr lang="en-US" dirty="0"/>
          </a:p>
        </p:txBody>
      </p:sp>
    </p:spTree>
    <p:extLst>
      <p:ext uri="{BB962C8B-B14F-4D97-AF65-F5344CB8AC3E}">
        <p14:creationId xmlns:p14="http://schemas.microsoft.com/office/powerpoint/2010/main" val="2704526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F6130-F890-A085-2BEF-8983AA670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AA6F4-02B0-EC46-1BCA-07C4020708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912861D-4901-FBEB-CCB0-57680D251C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57487C-4089-DFF5-9B24-A75128CAB41D}"/>
              </a:ext>
            </a:extLst>
          </p:cNvPr>
          <p:cNvSpPr>
            <a:spLocks noGrp="1"/>
          </p:cNvSpPr>
          <p:nvPr>
            <p:ph type="sldNum" sz="quarter" idx="5"/>
          </p:nvPr>
        </p:nvSpPr>
        <p:spPr/>
        <p:txBody>
          <a:bodyPr/>
          <a:lstStyle/>
          <a:p>
            <a:fld id="{9AB2ED3E-4A1F-42B3-A9EC-A19E088992C9}" type="slidenum">
              <a:rPr lang="en-US" smtClean="0"/>
              <a:t>24</a:t>
            </a:fld>
            <a:endParaRPr lang="en-US" dirty="0"/>
          </a:p>
        </p:txBody>
      </p:sp>
    </p:spTree>
    <p:extLst>
      <p:ext uri="{BB962C8B-B14F-4D97-AF65-F5344CB8AC3E}">
        <p14:creationId xmlns:p14="http://schemas.microsoft.com/office/powerpoint/2010/main" val="388954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ECC8F-5969-3447-5114-76C758186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82B1F-2A7F-FD48-6135-067DB3F97F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E55004D-6222-6B49-7844-58B2885223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2517D3-14FA-3506-624C-B2A851B803D9}"/>
              </a:ext>
            </a:extLst>
          </p:cNvPr>
          <p:cNvSpPr>
            <a:spLocks noGrp="1"/>
          </p:cNvSpPr>
          <p:nvPr>
            <p:ph type="sldNum" sz="quarter" idx="5"/>
          </p:nvPr>
        </p:nvSpPr>
        <p:spPr/>
        <p:txBody>
          <a:bodyPr/>
          <a:lstStyle/>
          <a:p>
            <a:fld id="{9AB2ED3E-4A1F-42B3-A9EC-A19E088992C9}" type="slidenum">
              <a:rPr lang="en-US" smtClean="0"/>
              <a:t>25</a:t>
            </a:fld>
            <a:endParaRPr lang="en-US" dirty="0"/>
          </a:p>
        </p:txBody>
      </p:sp>
    </p:spTree>
    <p:extLst>
      <p:ext uri="{BB962C8B-B14F-4D97-AF65-F5344CB8AC3E}">
        <p14:creationId xmlns:p14="http://schemas.microsoft.com/office/powerpoint/2010/main" val="2066639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DB55-F031-9A53-9985-0A3F3209D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BA768-6637-56CA-5535-F6C3A7C776C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E42CD3-BA3C-D671-8615-96BE58B044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B43BBF-DE9F-6816-31ED-DCADAC137FBC}"/>
              </a:ext>
            </a:extLst>
          </p:cNvPr>
          <p:cNvSpPr>
            <a:spLocks noGrp="1"/>
          </p:cNvSpPr>
          <p:nvPr>
            <p:ph type="sldNum" sz="quarter" idx="5"/>
          </p:nvPr>
        </p:nvSpPr>
        <p:spPr/>
        <p:txBody>
          <a:bodyPr/>
          <a:lstStyle/>
          <a:p>
            <a:fld id="{9AB2ED3E-4A1F-42B3-A9EC-A19E088992C9}" type="slidenum">
              <a:rPr lang="en-US" smtClean="0"/>
              <a:t>26</a:t>
            </a:fld>
            <a:endParaRPr lang="en-US" dirty="0"/>
          </a:p>
        </p:txBody>
      </p:sp>
    </p:spTree>
    <p:extLst>
      <p:ext uri="{BB962C8B-B14F-4D97-AF65-F5344CB8AC3E}">
        <p14:creationId xmlns:p14="http://schemas.microsoft.com/office/powerpoint/2010/main" val="3896310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8678F-8E05-9A7E-67FE-0CB56DB97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131D1-F037-D808-B379-F13094F7151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894DD8A-CC84-A209-7869-D315E632E4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CD5239-E028-B72D-5BA1-770BCBBAB367}"/>
              </a:ext>
            </a:extLst>
          </p:cNvPr>
          <p:cNvSpPr>
            <a:spLocks noGrp="1"/>
          </p:cNvSpPr>
          <p:nvPr>
            <p:ph type="sldNum" sz="quarter" idx="5"/>
          </p:nvPr>
        </p:nvSpPr>
        <p:spPr/>
        <p:txBody>
          <a:bodyPr/>
          <a:lstStyle/>
          <a:p>
            <a:fld id="{9AB2ED3E-4A1F-42B3-A9EC-A19E088992C9}" type="slidenum">
              <a:rPr lang="en-US" smtClean="0"/>
              <a:t>27</a:t>
            </a:fld>
            <a:endParaRPr lang="en-US" dirty="0"/>
          </a:p>
        </p:txBody>
      </p:sp>
    </p:spTree>
    <p:extLst>
      <p:ext uri="{BB962C8B-B14F-4D97-AF65-F5344CB8AC3E}">
        <p14:creationId xmlns:p14="http://schemas.microsoft.com/office/powerpoint/2010/main" val="753871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D21E-6A64-037B-4CAD-06B6CFA6B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0D150-0272-6F64-23C3-49B96D99AC8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960EF8-F4ED-BA9C-59FA-DB0D97B78A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282786-1D1C-C2BE-6BE2-4971A315D8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B2ED3E-4A1F-42B3-A9EC-A19E088992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116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AC00-5431-1151-BFEF-46BF1F720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5CADF-A3F0-4FC8-521F-B53974560F7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0A08688-C071-2DC2-59AF-5A7BF26081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1588FD-9F04-85A3-586E-68BCEA34B3E4}"/>
              </a:ext>
            </a:extLst>
          </p:cNvPr>
          <p:cNvSpPr>
            <a:spLocks noGrp="1"/>
          </p:cNvSpPr>
          <p:nvPr>
            <p:ph type="sldNum" sz="quarter" idx="5"/>
          </p:nvPr>
        </p:nvSpPr>
        <p:spPr/>
        <p:txBody>
          <a:bodyPr/>
          <a:lstStyle/>
          <a:p>
            <a:fld id="{9AB2ED3E-4A1F-42B3-A9EC-A19E088992C9}" type="slidenum">
              <a:rPr lang="en-US" smtClean="0"/>
              <a:t>3</a:t>
            </a:fld>
            <a:endParaRPr lang="en-US" dirty="0"/>
          </a:p>
        </p:txBody>
      </p:sp>
    </p:spTree>
    <p:extLst>
      <p:ext uri="{BB962C8B-B14F-4D97-AF65-F5344CB8AC3E}">
        <p14:creationId xmlns:p14="http://schemas.microsoft.com/office/powerpoint/2010/main" val="115665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7B30-7B49-5DEC-9078-5DB64855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B6D36-CE4D-04E3-9F5F-2C2404524BA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F7C2CF2-11E1-DC76-28CA-BDF31AEA69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83961F-AF77-55CE-D4C9-CDB7986FF7B9}"/>
              </a:ext>
            </a:extLst>
          </p:cNvPr>
          <p:cNvSpPr>
            <a:spLocks noGrp="1"/>
          </p:cNvSpPr>
          <p:nvPr>
            <p:ph type="sldNum" sz="quarter" idx="5"/>
          </p:nvPr>
        </p:nvSpPr>
        <p:spPr/>
        <p:txBody>
          <a:bodyPr/>
          <a:lstStyle/>
          <a:p>
            <a:fld id="{9AB2ED3E-4A1F-42B3-A9EC-A19E088992C9}" type="slidenum">
              <a:rPr lang="en-US" smtClean="0"/>
              <a:t>4</a:t>
            </a:fld>
            <a:endParaRPr lang="en-US" dirty="0"/>
          </a:p>
        </p:txBody>
      </p:sp>
    </p:spTree>
    <p:extLst>
      <p:ext uri="{BB962C8B-B14F-4D97-AF65-F5344CB8AC3E}">
        <p14:creationId xmlns:p14="http://schemas.microsoft.com/office/powerpoint/2010/main" val="386697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47F31-AEF5-80FE-30A1-445355908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2226A-A0EE-531D-9711-C6AF261B63D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AE0F360-2F25-27E5-991C-DE555192B6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F5172B-7C3C-51AF-F199-0166CEFA61B4}"/>
              </a:ext>
            </a:extLst>
          </p:cNvPr>
          <p:cNvSpPr>
            <a:spLocks noGrp="1"/>
          </p:cNvSpPr>
          <p:nvPr>
            <p:ph type="sldNum" sz="quarter" idx="5"/>
          </p:nvPr>
        </p:nvSpPr>
        <p:spPr/>
        <p:txBody>
          <a:bodyPr/>
          <a:lstStyle/>
          <a:p>
            <a:fld id="{9AB2ED3E-4A1F-42B3-A9EC-A19E088992C9}" type="slidenum">
              <a:rPr lang="en-US" smtClean="0"/>
              <a:t>5</a:t>
            </a:fld>
            <a:endParaRPr lang="en-US" dirty="0"/>
          </a:p>
        </p:txBody>
      </p:sp>
    </p:spTree>
    <p:extLst>
      <p:ext uri="{BB962C8B-B14F-4D97-AF65-F5344CB8AC3E}">
        <p14:creationId xmlns:p14="http://schemas.microsoft.com/office/powerpoint/2010/main" val="2028074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D910-F129-0DE9-71CF-67BD42016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9E096-4E33-3C0C-F3BA-AF4BD32308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AE30924-CB05-1C29-14DE-39F463B3BF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7CFD2B-9C1A-A4BA-2DE8-EF5EFBA06922}"/>
              </a:ext>
            </a:extLst>
          </p:cNvPr>
          <p:cNvSpPr>
            <a:spLocks noGrp="1"/>
          </p:cNvSpPr>
          <p:nvPr>
            <p:ph type="sldNum" sz="quarter" idx="5"/>
          </p:nvPr>
        </p:nvSpPr>
        <p:spPr/>
        <p:txBody>
          <a:bodyPr/>
          <a:lstStyle/>
          <a:p>
            <a:fld id="{9AB2ED3E-4A1F-42B3-A9EC-A19E088992C9}" type="slidenum">
              <a:rPr lang="en-US" smtClean="0"/>
              <a:t>6</a:t>
            </a:fld>
            <a:endParaRPr lang="en-US" dirty="0"/>
          </a:p>
        </p:txBody>
      </p:sp>
    </p:spTree>
    <p:extLst>
      <p:ext uri="{BB962C8B-B14F-4D97-AF65-F5344CB8AC3E}">
        <p14:creationId xmlns:p14="http://schemas.microsoft.com/office/powerpoint/2010/main" val="53402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9F63D-9988-15C8-A188-F112A28BF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83746-9F6D-43B8-3A23-87E7F2976EA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38D2457-8D3B-F14F-2209-C87658BCB8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765947-5974-611C-0400-F23E1CB925E3}"/>
              </a:ext>
            </a:extLst>
          </p:cNvPr>
          <p:cNvSpPr>
            <a:spLocks noGrp="1"/>
          </p:cNvSpPr>
          <p:nvPr>
            <p:ph type="sldNum" sz="quarter" idx="5"/>
          </p:nvPr>
        </p:nvSpPr>
        <p:spPr/>
        <p:txBody>
          <a:bodyPr/>
          <a:lstStyle/>
          <a:p>
            <a:fld id="{9AB2ED3E-4A1F-42B3-A9EC-A19E088992C9}" type="slidenum">
              <a:rPr lang="en-US" smtClean="0"/>
              <a:t>7</a:t>
            </a:fld>
            <a:endParaRPr lang="en-US" dirty="0"/>
          </a:p>
        </p:txBody>
      </p:sp>
    </p:spTree>
    <p:extLst>
      <p:ext uri="{BB962C8B-B14F-4D97-AF65-F5344CB8AC3E}">
        <p14:creationId xmlns:p14="http://schemas.microsoft.com/office/powerpoint/2010/main" val="182369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BF008-C0B7-6208-AFB8-714C6E3BF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70154-9BB6-AD0C-08EE-BC44B7BF431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21A4AB0-AD69-2362-5DCC-558ED8C3F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CC56E2-E200-2C6D-9ABF-B937F48E5A08}"/>
              </a:ext>
            </a:extLst>
          </p:cNvPr>
          <p:cNvSpPr>
            <a:spLocks noGrp="1"/>
          </p:cNvSpPr>
          <p:nvPr>
            <p:ph type="sldNum" sz="quarter" idx="5"/>
          </p:nvPr>
        </p:nvSpPr>
        <p:spPr/>
        <p:txBody>
          <a:bodyPr/>
          <a:lstStyle/>
          <a:p>
            <a:fld id="{9AB2ED3E-4A1F-42B3-A9EC-A19E088992C9}" type="slidenum">
              <a:rPr lang="en-US" smtClean="0"/>
              <a:t>8</a:t>
            </a:fld>
            <a:endParaRPr lang="en-US" dirty="0"/>
          </a:p>
        </p:txBody>
      </p:sp>
    </p:spTree>
    <p:extLst>
      <p:ext uri="{BB962C8B-B14F-4D97-AF65-F5344CB8AC3E}">
        <p14:creationId xmlns:p14="http://schemas.microsoft.com/office/powerpoint/2010/main" val="292587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0DA03-137C-2B3D-22DF-CF292859C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EBCF0-C0E9-05D0-4C27-8E9E2D8D74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DBA5FA-0430-37ED-608B-9E7EB8ECFA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8F461-D794-DC46-5941-87C244C884C3}"/>
              </a:ext>
            </a:extLst>
          </p:cNvPr>
          <p:cNvSpPr>
            <a:spLocks noGrp="1"/>
          </p:cNvSpPr>
          <p:nvPr>
            <p:ph type="sldNum" sz="quarter" idx="5"/>
          </p:nvPr>
        </p:nvSpPr>
        <p:spPr/>
        <p:txBody>
          <a:bodyPr/>
          <a:lstStyle/>
          <a:p>
            <a:fld id="{9AB2ED3E-4A1F-42B3-A9EC-A19E088992C9}" type="slidenum">
              <a:rPr lang="en-US" smtClean="0"/>
              <a:t>9</a:t>
            </a:fld>
            <a:endParaRPr lang="en-US" dirty="0"/>
          </a:p>
        </p:txBody>
      </p:sp>
    </p:spTree>
    <p:extLst>
      <p:ext uri="{BB962C8B-B14F-4D97-AF65-F5344CB8AC3E}">
        <p14:creationId xmlns:p14="http://schemas.microsoft.com/office/powerpoint/2010/main" val="16689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309814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151085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8"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388604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252174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277173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7"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114361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4"/>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4"/>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B2E623-B76D-4542-A189-4176317F51CC}"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9227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156396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133942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9"/>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98E3C8A-5EBC-42B2-8B78-D70F40CAFC2B}" type="datetimeFigureOut">
              <a:rPr lang="en-US" smtClean="0"/>
              <a:t>2/4/2026</a:t>
            </a:fld>
            <a:endParaRPr lang="en-US" dirty="0"/>
          </a:p>
        </p:txBody>
      </p:sp>
      <p:sp>
        <p:nvSpPr>
          <p:cNvPr id="10" name="Footer Placeholder 9"/>
          <p:cNvSpPr>
            <a:spLocks noGrp="1"/>
          </p:cNvSpPr>
          <p:nvPr>
            <p:ph type="ftr" sz="quarter" idx="11"/>
          </p:nvPr>
        </p:nvSpPr>
        <p:spPr>
          <a:xfrm>
            <a:off x="804673"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16738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98E3C8A-5EBC-42B2-8B78-D70F40CAFC2B}" type="datetimeFigureOut">
              <a:rPr lang="en-US" smtClean="0"/>
              <a:t>2/4/2026</a:t>
            </a:fld>
            <a:endParaRPr lang="en-US" dirty="0"/>
          </a:p>
        </p:txBody>
      </p:sp>
      <p:sp>
        <p:nvSpPr>
          <p:cNvPr id="9" name="Footer Placeholder 8"/>
          <p:cNvSpPr>
            <a:spLocks noGrp="1"/>
          </p:cNvSpPr>
          <p:nvPr>
            <p:ph type="ftr" sz="quarter" idx="11"/>
          </p:nvPr>
        </p:nvSpPr>
        <p:spPr>
          <a:xfrm>
            <a:off x="804673"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95B2E623-B76D-4542-A189-4176317F51CC}" type="slidenum">
              <a:rPr lang="en-US" smtClean="0"/>
              <a:t>‹#›</a:t>
            </a:fld>
            <a:endParaRPr lang="en-US" dirty="0"/>
          </a:p>
        </p:txBody>
      </p:sp>
    </p:spTree>
    <p:extLst>
      <p:ext uri="{BB962C8B-B14F-4D97-AF65-F5344CB8AC3E}">
        <p14:creationId xmlns:p14="http://schemas.microsoft.com/office/powerpoint/2010/main" val="411115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5"/>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98E3C8A-5EBC-42B2-8B78-D70F40CAFC2B}" type="datetimeFigureOut">
              <a:rPr lang="en-US" smtClean="0"/>
              <a:t>2/4/2026</a:t>
            </a:fld>
            <a:endParaRPr lang="en-US" dirty="0"/>
          </a:p>
        </p:txBody>
      </p:sp>
      <p:sp>
        <p:nvSpPr>
          <p:cNvPr id="5" name="Footer Placeholder 4"/>
          <p:cNvSpPr>
            <a:spLocks noGrp="1"/>
          </p:cNvSpPr>
          <p:nvPr>
            <p:ph type="ftr" sz="quarter" idx="3"/>
          </p:nvPr>
        </p:nvSpPr>
        <p:spPr>
          <a:xfrm>
            <a:off x="1600202"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5B2E623-B76D-4542-A189-4176317F51CC}" type="slidenum">
              <a:rPr lang="en-US" smtClean="0"/>
              <a:t>‹#›</a:t>
            </a:fld>
            <a:endParaRPr lang="en-US" dirty="0"/>
          </a:p>
        </p:txBody>
      </p:sp>
    </p:spTree>
    <p:extLst>
      <p:ext uri="{BB962C8B-B14F-4D97-AF65-F5344CB8AC3E}">
        <p14:creationId xmlns:p14="http://schemas.microsoft.com/office/powerpoint/2010/main" val="193189718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ensembledesigns.com/" TargetMode="External"/><Relationship Id="rId4" Type="http://schemas.openxmlformats.org/officeDocument/2006/relationships/hyperlink" Target="https://ccextractor.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8D508C-A317-451C-AB61-8A699E35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CFC3C0-6441-E83C-3125-623EE33C78AC}"/>
              </a:ext>
            </a:extLst>
          </p:cNvPr>
          <p:cNvSpPr>
            <a:spLocks noGrp="1"/>
          </p:cNvSpPr>
          <p:nvPr>
            <p:ph type="ctrTitle"/>
          </p:nvPr>
        </p:nvSpPr>
        <p:spPr>
          <a:xfrm>
            <a:off x="1600200" y="2567228"/>
            <a:ext cx="8991600" cy="1723549"/>
          </a:xfrm>
        </p:spPr>
        <p:txBody>
          <a:bodyPr>
            <a:normAutofit/>
          </a:bodyPr>
          <a:lstStyle/>
          <a:p>
            <a:r>
              <a:rPr lang="en-US" sz="3400" dirty="0">
                <a:latin typeface="Arial Rounded MT Bold" panose="020F0704030504030204" pitchFamily="34" charset="0"/>
              </a:rPr>
              <a:t>Producing Government Meetings: Lessons Learned</a:t>
            </a:r>
          </a:p>
        </p:txBody>
      </p:sp>
      <p:sp>
        <p:nvSpPr>
          <p:cNvPr id="3" name="Subtitle 2">
            <a:extLst>
              <a:ext uri="{FF2B5EF4-FFF2-40B4-BE49-F238E27FC236}">
                <a16:creationId xmlns:a16="http://schemas.microsoft.com/office/drawing/2014/main" id="{A25E944D-1C20-76CA-253F-EA315AE3CEEC}"/>
              </a:ext>
            </a:extLst>
          </p:cNvPr>
          <p:cNvSpPr>
            <a:spLocks noGrp="1"/>
          </p:cNvSpPr>
          <p:nvPr>
            <p:ph type="subTitle" idx="1"/>
          </p:nvPr>
        </p:nvSpPr>
        <p:spPr>
          <a:xfrm>
            <a:off x="6369270" y="5384851"/>
            <a:ext cx="5535949" cy="1056491"/>
          </a:xfrm>
        </p:spPr>
        <p:txBody>
          <a:bodyPr>
            <a:normAutofit/>
          </a:bodyPr>
          <a:lstStyle/>
          <a:p>
            <a:pPr algn="l">
              <a:lnSpc>
                <a:spcPct val="90000"/>
              </a:lnSpc>
            </a:pPr>
            <a:r>
              <a:rPr lang="en-US" sz="2600" dirty="0">
                <a:solidFill>
                  <a:schemeClr val="tx2">
                    <a:lumMod val="50000"/>
                  </a:schemeClr>
                </a:solidFill>
                <a:latin typeface="Arial Rounded MT Bold" panose="020F0704030504030204" pitchFamily="34" charset="0"/>
              </a:rPr>
              <a:t>Presenters:   </a:t>
            </a:r>
          </a:p>
          <a:p>
            <a:pPr algn="l">
              <a:lnSpc>
                <a:spcPct val="90000"/>
              </a:lnSpc>
            </a:pPr>
            <a:r>
              <a:rPr lang="en-US" sz="2400" dirty="0">
                <a:solidFill>
                  <a:schemeClr val="tx2">
                    <a:lumMod val="50000"/>
                  </a:schemeClr>
                </a:solidFill>
                <a:latin typeface="Arial Rounded MT Bold" panose="020F0704030504030204" pitchFamily="34" charset="0"/>
              </a:rPr>
              <a:t>Dalan Swenson &amp; Zachary Hensel</a:t>
            </a:r>
          </a:p>
        </p:txBody>
      </p:sp>
    </p:spTree>
    <p:extLst>
      <p:ext uri="{BB962C8B-B14F-4D97-AF65-F5344CB8AC3E}">
        <p14:creationId xmlns:p14="http://schemas.microsoft.com/office/powerpoint/2010/main" val="412277665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275600-1FD1-8CCB-BAF4-59AD798DF7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DB8D1E-2E69-18B7-E002-738C00D5261A}"/>
              </a:ext>
            </a:extLst>
          </p:cNvPr>
          <p:cNvPicPr>
            <a:picLocks noChangeAspect="1"/>
          </p:cNvPicPr>
          <p:nvPr/>
        </p:nvPicPr>
        <p:blipFill>
          <a:blip r:embed="rId3"/>
          <a:stretch>
            <a:fillRect/>
          </a:stretch>
        </p:blipFill>
        <p:spPr>
          <a:xfrm>
            <a:off x="1454613" y="0"/>
            <a:ext cx="9282773" cy="6858000"/>
          </a:xfrm>
          <a:prstGeom prst="rect">
            <a:avLst/>
          </a:prstGeom>
        </p:spPr>
      </p:pic>
    </p:spTree>
    <p:extLst>
      <p:ext uri="{BB962C8B-B14F-4D97-AF65-F5344CB8AC3E}">
        <p14:creationId xmlns:p14="http://schemas.microsoft.com/office/powerpoint/2010/main" val="197936880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9A5A80C-B7F2-A40F-6C2A-1489FE4A34B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D73DEE9-110E-EA08-F222-21829715D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A631BAEA-66CD-0174-A0F6-54E22FB0888B}"/>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Pre-Production</a:t>
            </a:r>
            <a:endParaRPr lang="en-US" sz="3600" dirty="0">
              <a:solidFill>
                <a:schemeClr val="tx2"/>
              </a:solidFill>
            </a:endParaRPr>
          </a:p>
        </p:txBody>
      </p:sp>
      <p:sp>
        <p:nvSpPr>
          <p:cNvPr id="23" name="TextBox 22">
            <a:extLst>
              <a:ext uri="{FF2B5EF4-FFF2-40B4-BE49-F238E27FC236}">
                <a16:creationId xmlns:a16="http://schemas.microsoft.com/office/drawing/2014/main" id="{A9C591A8-8A18-7F25-A705-B2B71D36EDD5}"/>
              </a:ext>
            </a:extLst>
          </p:cNvPr>
          <p:cNvSpPr txBox="1"/>
          <p:nvPr/>
        </p:nvSpPr>
        <p:spPr>
          <a:xfrm>
            <a:off x="2391809" y="1654807"/>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Staff Photos &amp; CG Lists</a:t>
            </a:r>
          </a:p>
        </p:txBody>
      </p:sp>
      <p:sp>
        <p:nvSpPr>
          <p:cNvPr id="27" name="Rectangle 26">
            <a:extLst>
              <a:ext uri="{FF2B5EF4-FFF2-40B4-BE49-F238E27FC236}">
                <a16:creationId xmlns:a16="http://schemas.microsoft.com/office/drawing/2014/main" id="{ED0F0A92-535F-079C-B2C3-0A96055EACFF}"/>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0896B21-3E97-3E64-411E-DC64FD01BEA1}"/>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6607B56-9E75-F8D9-918C-CDE59DBF4ED4}"/>
              </a:ext>
            </a:extLst>
          </p:cNvPr>
          <p:cNvSpPr txBox="1"/>
          <p:nvPr/>
        </p:nvSpPr>
        <p:spPr>
          <a:xfrm>
            <a:off x="2391807" y="2393263"/>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Room Layout/Camera Presets</a:t>
            </a:r>
          </a:p>
        </p:txBody>
      </p:sp>
      <p:sp>
        <p:nvSpPr>
          <p:cNvPr id="5" name="TextBox 4">
            <a:extLst>
              <a:ext uri="{FF2B5EF4-FFF2-40B4-BE49-F238E27FC236}">
                <a16:creationId xmlns:a16="http://schemas.microsoft.com/office/drawing/2014/main" id="{D70E31E3-07D3-DC65-3A78-351F2EF61B21}"/>
              </a:ext>
            </a:extLst>
          </p:cNvPr>
          <p:cNvSpPr txBox="1"/>
          <p:nvPr/>
        </p:nvSpPr>
        <p:spPr>
          <a:xfrm>
            <a:off x="2391808" y="3161017"/>
            <a:ext cx="6289289" cy="144655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Graphics/Lower Thirds</a:t>
            </a:r>
          </a:p>
          <a:p>
            <a:pPr marL="800100" lvl="1" indent="-342900">
              <a:buFont typeface="Wingdings" panose="05000000000000000000" pitchFamily="2" charset="2"/>
              <a:buChar char="§"/>
            </a:pPr>
            <a:r>
              <a:rPr lang="en-US" sz="2000" dirty="0" err="1">
                <a:solidFill>
                  <a:schemeClr val="tx2"/>
                </a:solidFill>
                <a:latin typeface="Arial Rounded MT Bold" panose="020F0704030504030204" pitchFamily="34" charset="0"/>
              </a:rPr>
              <a:t>NewBlue</a:t>
            </a:r>
            <a:endParaRPr lang="en-US" sz="2000" dirty="0">
              <a:solidFill>
                <a:schemeClr val="tx2"/>
              </a:solidFill>
              <a:latin typeface="Arial Rounded MT Bold" panose="020F0704030504030204" pitchFamily="34" charset="0"/>
            </a:endParaRPr>
          </a:p>
          <a:p>
            <a:pPr marL="800100" lvl="1" indent="-342900">
              <a:buFont typeface="Wingdings" panose="05000000000000000000" pitchFamily="2" charset="2"/>
              <a:buChar char="§"/>
            </a:pPr>
            <a:r>
              <a:rPr lang="en-US" sz="2000" dirty="0">
                <a:solidFill>
                  <a:schemeClr val="tx2"/>
                </a:solidFill>
                <a:latin typeface="Arial Rounded MT Bold" panose="020F0704030504030204" pitchFamily="34" charset="0"/>
              </a:rPr>
              <a:t>Pre-Typed</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5273639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AFAA6716-EB95-7515-62C5-37AD8297AE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DE9012-6BF6-261B-1AF4-3891CBB5B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6096000" cy="3429000"/>
          </a:xfrm>
          <a:prstGeom prst="rect">
            <a:avLst/>
          </a:prstGeom>
        </p:spPr>
      </p:pic>
      <p:pic>
        <p:nvPicPr>
          <p:cNvPr id="7" name="Picture 6" descr="Timeline&#10;&#10;AI-generated content may be incorrect.">
            <a:extLst>
              <a:ext uri="{FF2B5EF4-FFF2-40B4-BE49-F238E27FC236}">
                <a16:creationId xmlns:a16="http://schemas.microsoft.com/office/drawing/2014/main" id="{2ADF2098-B381-D36C-8334-13A6DA3FB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3429000"/>
            <a:ext cx="6096001" cy="3429000"/>
          </a:xfrm>
          <a:prstGeom prst="rect">
            <a:avLst/>
          </a:prstGeom>
        </p:spPr>
      </p:pic>
      <p:pic>
        <p:nvPicPr>
          <p:cNvPr id="9" name="Picture 8">
            <a:extLst>
              <a:ext uri="{FF2B5EF4-FFF2-40B4-BE49-F238E27FC236}">
                <a16:creationId xmlns:a16="http://schemas.microsoft.com/office/drawing/2014/main" id="{1DAD9065-FBC9-A79C-08FD-CA3BB8090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11" name="Picture 10" descr="A picture containing text, person&#10;&#10;AI-generated content may be incorrect.">
            <a:extLst>
              <a:ext uri="{FF2B5EF4-FFF2-40B4-BE49-F238E27FC236}">
                <a16:creationId xmlns:a16="http://schemas.microsoft.com/office/drawing/2014/main" id="{812951B1-CD09-EC22-5FB1-1E6E6DB95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8" y="0"/>
            <a:ext cx="6096000" cy="3429000"/>
          </a:xfrm>
          <a:prstGeom prst="rect">
            <a:avLst/>
          </a:prstGeom>
        </p:spPr>
      </p:pic>
    </p:spTree>
    <p:extLst>
      <p:ext uri="{BB962C8B-B14F-4D97-AF65-F5344CB8AC3E}">
        <p14:creationId xmlns:p14="http://schemas.microsoft.com/office/powerpoint/2010/main" val="348437370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C65D733-ABE2-DA6F-345F-166B6ED3294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286960C-6F0E-E7B7-2613-0D4B85555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C0755859-0086-B980-A44D-F7E3BBA05A4D}"/>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Pre-Production</a:t>
            </a:r>
            <a:endParaRPr lang="en-US" sz="3600" dirty="0">
              <a:solidFill>
                <a:schemeClr val="tx2"/>
              </a:solidFill>
            </a:endParaRPr>
          </a:p>
        </p:txBody>
      </p:sp>
      <p:sp>
        <p:nvSpPr>
          <p:cNvPr id="23" name="TextBox 22">
            <a:extLst>
              <a:ext uri="{FF2B5EF4-FFF2-40B4-BE49-F238E27FC236}">
                <a16:creationId xmlns:a16="http://schemas.microsoft.com/office/drawing/2014/main" id="{A899EA32-F0A4-B1C2-006B-9C75824AFED0}"/>
              </a:ext>
            </a:extLst>
          </p:cNvPr>
          <p:cNvSpPr txBox="1"/>
          <p:nvPr/>
        </p:nvSpPr>
        <p:spPr>
          <a:xfrm>
            <a:off x="2391809" y="1654807"/>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Staff Photos &amp; CG Lists</a:t>
            </a:r>
          </a:p>
        </p:txBody>
      </p:sp>
      <p:sp>
        <p:nvSpPr>
          <p:cNvPr id="27" name="Rectangle 26">
            <a:extLst>
              <a:ext uri="{FF2B5EF4-FFF2-40B4-BE49-F238E27FC236}">
                <a16:creationId xmlns:a16="http://schemas.microsoft.com/office/drawing/2014/main" id="{4EA9CF89-1C29-3ABF-1D53-D167BFF91FCA}"/>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E86D104-CEB1-7FF3-951A-58529031F0D3}"/>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0754C14-E167-5391-4395-7EBE344709BC}"/>
              </a:ext>
            </a:extLst>
          </p:cNvPr>
          <p:cNvSpPr txBox="1"/>
          <p:nvPr/>
        </p:nvSpPr>
        <p:spPr>
          <a:xfrm>
            <a:off x="2391807" y="2393263"/>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Room Layout/Camera Presets</a:t>
            </a:r>
          </a:p>
        </p:txBody>
      </p:sp>
      <p:sp>
        <p:nvSpPr>
          <p:cNvPr id="5" name="TextBox 4">
            <a:extLst>
              <a:ext uri="{FF2B5EF4-FFF2-40B4-BE49-F238E27FC236}">
                <a16:creationId xmlns:a16="http://schemas.microsoft.com/office/drawing/2014/main" id="{CC1BB8B8-01E7-DD31-70BC-94A0CCCB918F}"/>
              </a:ext>
            </a:extLst>
          </p:cNvPr>
          <p:cNvSpPr txBox="1"/>
          <p:nvPr/>
        </p:nvSpPr>
        <p:spPr>
          <a:xfrm>
            <a:off x="2391808" y="3161017"/>
            <a:ext cx="6289289" cy="144655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Graphics/Lower Thirds</a:t>
            </a:r>
          </a:p>
          <a:p>
            <a:pPr marL="800100" lvl="1" indent="-342900">
              <a:buFont typeface="Wingdings" panose="05000000000000000000" pitchFamily="2" charset="2"/>
              <a:buChar char="§"/>
            </a:pPr>
            <a:r>
              <a:rPr lang="en-US" sz="2000" dirty="0" err="1">
                <a:solidFill>
                  <a:schemeClr val="tx2"/>
                </a:solidFill>
                <a:latin typeface="Arial Rounded MT Bold" panose="020F0704030504030204" pitchFamily="34" charset="0"/>
              </a:rPr>
              <a:t>NewBlue</a:t>
            </a:r>
            <a:endParaRPr lang="en-US" sz="2000" dirty="0">
              <a:solidFill>
                <a:schemeClr val="tx2"/>
              </a:solidFill>
              <a:latin typeface="Arial Rounded MT Bold" panose="020F0704030504030204" pitchFamily="34" charset="0"/>
            </a:endParaRPr>
          </a:p>
          <a:p>
            <a:pPr marL="800100" lvl="1" indent="-342900">
              <a:buFont typeface="Wingdings" panose="05000000000000000000" pitchFamily="2" charset="2"/>
              <a:buChar char="§"/>
            </a:pPr>
            <a:r>
              <a:rPr lang="en-US" sz="2000" dirty="0">
                <a:solidFill>
                  <a:schemeClr val="tx2"/>
                </a:solidFill>
                <a:latin typeface="Arial Rounded MT Bold" panose="020F0704030504030204" pitchFamily="34" charset="0"/>
              </a:rPr>
              <a:t>Pre-Typed</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4EC1551C-AAD2-F48E-323F-D5B6C70ADCD8}"/>
              </a:ext>
            </a:extLst>
          </p:cNvPr>
          <p:cNvSpPr txBox="1"/>
          <p:nvPr/>
        </p:nvSpPr>
        <p:spPr>
          <a:xfrm>
            <a:off x="2428213" y="4451991"/>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Agendas</a:t>
            </a:r>
          </a:p>
        </p:txBody>
      </p:sp>
    </p:spTree>
    <p:extLst>
      <p:ext uri="{BB962C8B-B14F-4D97-AF65-F5344CB8AC3E}">
        <p14:creationId xmlns:p14="http://schemas.microsoft.com/office/powerpoint/2010/main" val="20832240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B18845A0-8AAD-C941-BC50-1AD09D07E06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A5F9A2C-B28E-F72B-B695-667B18950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60" y="0"/>
            <a:ext cx="5250426" cy="6858000"/>
          </a:xfrm>
          <a:prstGeom prst="rect">
            <a:avLst/>
          </a:prstGeom>
        </p:spPr>
      </p:pic>
      <p:pic>
        <p:nvPicPr>
          <p:cNvPr id="13" name="Picture 12" descr="Text&#10;&#10;AI-generated content may be incorrect.">
            <a:extLst>
              <a:ext uri="{FF2B5EF4-FFF2-40B4-BE49-F238E27FC236}">
                <a16:creationId xmlns:a16="http://schemas.microsoft.com/office/drawing/2014/main" id="{FA061C36-EA32-57A8-9AD4-EFD60A34C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0"/>
            <a:ext cx="5317381" cy="6858000"/>
          </a:xfrm>
          <a:prstGeom prst="rect">
            <a:avLst/>
          </a:prstGeom>
        </p:spPr>
      </p:pic>
    </p:spTree>
    <p:extLst>
      <p:ext uri="{BB962C8B-B14F-4D97-AF65-F5344CB8AC3E}">
        <p14:creationId xmlns:p14="http://schemas.microsoft.com/office/powerpoint/2010/main" val="345335268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67CD5EF-D90E-7FD8-E78C-9B7E0C858B9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3A265CA-3746-79C7-218C-5E47AA4D3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797DD6C9-1F39-EEAC-80FE-E963DB7ED3AA}"/>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Pre-Production</a:t>
            </a:r>
            <a:endParaRPr lang="en-US" sz="3600" dirty="0">
              <a:solidFill>
                <a:schemeClr val="tx2"/>
              </a:solidFill>
            </a:endParaRPr>
          </a:p>
        </p:txBody>
      </p:sp>
      <p:sp>
        <p:nvSpPr>
          <p:cNvPr id="23" name="TextBox 22">
            <a:extLst>
              <a:ext uri="{FF2B5EF4-FFF2-40B4-BE49-F238E27FC236}">
                <a16:creationId xmlns:a16="http://schemas.microsoft.com/office/drawing/2014/main" id="{03678040-1B8B-69A2-09BA-673298CC4B64}"/>
              </a:ext>
            </a:extLst>
          </p:cNvPr>
          <p:cNvSpPr txBox="1"/>
          <p:nvPr/>
        </p:nvSpPr>
        <p:spPr>
          <a:xfrm>
            <a:off x="2391809" y="1654807"/>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Staff Photos &amp; CG Lists</a:t>
            </a:r>
          </a:p>
        </p:txBody>
      </p:sp>
      <p:sp>
        <p:nvSpPr>
          <p:cNvPr id="27" name="Rectangle 26">
            <a:extLst>
              <a:ext uri="{FF2B5EF4-FFF2-40B4-BE49-F238E27FC236}">
                <a16:creationId xmlns:a16="http://schemas.microsoft.com/office/drawing/2014/main" id="{8E8A1789-B69B-B83F-CDBA-50B24060DAB3}"/>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54CE6B8-0AAE-2F40-F71F-6D47908F49F6}"/>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F98F73E-B3EE-8BB4-C8C6-5229FA015566}"/>
              </a:ext>
            </a:extLst>
          </p:cNvPr>
          <p:cNvSpPr txBox="1"/>
          <p:nvPr/>
        </p:nvSpPr>
        <p:spPr>
          <a:xfrm>
            <a:off x="2391807" y="2393263"/>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Room Layout/Camera Presets</a:t>
            </a:r>
          </a:p>
        </p:txBody>
      </p:sp>
      <p:sp>
        <p:nvSpPr>
          <p:cNvPr id="5" name="TextBox 4">
            <a:extLst>
              <a:ext uri="{FF2B5EF4-FFF2-40B4-BE49-F238E27FC236}">
                <a16:creationId xmlns:a16="http://schemas.microsoft.com/office/drawing/2014/main" id="{646C74B9-D217-B805-1ACE-14BDB1A19450}"/>
              </a:ext>
            </a:extLst>
          </p:cNvPr>
          <p:cNvSpPr txBox="1"/>
          <p:nvPr/>
        </p:nvSpPr>
        <p:spPr>
          <a:xfrm>
            <a:off x="2391808" y="3161017"/>
            <a:ext cx="6289289" cy="144655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Graphics/Lower Thirds</a:t>
            </a:r>
          </a:p>
          <a:p>
            <a:pPr marL="800100" lvl="1" indent="-342900">
              <a:buFont typeface="Wingdings" panose="05000000000000000000" pitchFamily="2" charset="2"/>
              <a:buChar char="§"/>
            </a:pPr>
            <a:r>
              <a:rPr lang="en-US" sz="2000" dirty="0" err="1">
                <a:solidFill>
                  <a:schemeClr val="tx2"/>
                </a:solidFill>
                <a:latin typeface="Arial Rounded MT Bold" panose="020F0704030504030204" pitchFamily="34" charset="0"/>
              </a:rPr>
              <a:t>NewBlue</a:t>
            </a:r>
            <a:endParaRPr lang="en-US" sz="2000" dirty="0">
              <a:solidFill>
                <a:schemeClr val="tx2"/>
              </a:solidFill>
              <a:latin typeface="Arial Rounded MT Bold" panose="020F0704030504030204" pitchFamily="34" charset="0"/>
            </a:endParaRPr>
          </a:p>
          <a:p>
            <a:pPr marL="800100" lvl="1" indent="-342900">
              <a:buFont typeface="Wingdings" panose="05000000000000000000" pitchFamily="2" charset="2"/>
              <a:buChar char="§"/>
            </a:pPr>
            <a:r>
              <a:rPr lang="en-US" sz="2000" dirty="0">
                <a:solidFill>
                  <a:schemeClr val="tx2"/>
                </a:solidFill>
                <a:latin typeface="Arial Rounded MT Bold" panose="020F0704030504030204" pitchFamily="34" charset="0"/>
              </a:rPr>
              <a:t>Pre-Typed</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3DCD0435-562A-D60C-9D2F-E8DD297F3446}"/>
              </a:ext>
            </a:extLst>
          </p:cNvPr>
          <p:cNvSpPr txBox="1"/>
          <p:nvPr/>
        </p:nvSpPr>
        <p:spPr>
          <a:xfrm>
            <a:off x="2428213" y="4451991"/>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Agendas</a:t>
            </a:r>
          </a:p>
        </p:txBody>
      </p:sp>
      <p:sp>
        <p:nvSpPr>
          <p:cNvPr id="4" name="TextBox 3">
            <a:extLst>
              <a:ext uri="{FF2B5EF4-FFF2-40B4-BE49-F238E27FC236}">
                <a16:creationId xmlns:a16="http://schemas.microsoft.com/office/drawing/2014/main" id="{85E489C0-9D3D-3935-E5EB-9772D0059DD6}"/>
              </a:ext>
            </a:extLst>
          </p:cNvPr>
          <p:cNvSpPr txBox="1"/>
          <p:nvPr/>
        </p:nvSpPr>
        <p:spPr>
          <a:xfrm>
            <a:off x="2428213" y="5190447"/>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Google Drive</a:t>
            </a:r>
          </a:p>
        </p:txBody>
      </p:sp>
    </p:spTree>
    <p:extLst>
      <p:ext uri="{BB962C8B-B14F-4D97-AF65-F5344CB8AC3E}">
        <p14:creationId xmlns:p14="http://schemas.microsoft.com/office/powerpoint/2010/main" val="7047690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D0CFDD2-9F50-16E8-49FF-F1CB704D286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4F11319-10D8-4E93-F71F-DB8AF7D8A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CBED8ADD-B226-FEF2-965C-B9DE7545616D}"/>
              </a:ext>
            </a:extLst>
          </p:cNvPr>
          <p:cNvSpPr txBox="1"/>
          <p:nvPr/>
        </p:nvSpPr>
        <p:spPr>
          <a:xfrm>
            <a:off x="1899647" y="550987"/>
            <a:ext cx="7346422" cy="6522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Work with City Clerks</a:t>
            </a:r>
            <a:endParaRPr kumimoji="0" lang="en-US" sz="3600" b="0" i="0" u="none" strike="noStrike" kern="1200" cap="none" spc="0" normalizeH="0" baseline="0" noProof="0" dirty="0">
              <a:ln>
                <a:noFill/>
              </a:ln>
              <a:solidFill>
                <a:srgbClr val="4A5356"/>
              </a:solidFill>
              <a:effectLst/>
              <a:uLnTx/>
              <a:uFillTx/>
              <a:latin typeface="Gill Sans MT" panose="020B0502020104020203"/>
              <a:ea typeface="+mn-ea"/>
              <a:cs typeface="+mn-cs"/>
            </a:endParaRPr>
          </a:p>
        </p:txBody>
      </p:sp>
      <p:sp>
        <p:nvSpPr>
          <p:cNvPr id="23" name="TextBox 22">
            <a:extLst>
              <a:ext uri="{FF2B5EF4-FFF2-40B4-BE49-F238E27FC236}">
                <a16:creationId xmlns:a16="http://schemas.microsoft.com/office/drawing/2014/main" id="{3CF74443-96C6-B698-27EB-64647A754CD7}"/>
              </a:ext>
            </a:extLst>
          </p:cNvPr>
          <p:cNvSpPr txBox="1"/>
          <p:nvPr/>
        </p:nvSpPr>
        <p:spPr>
          <a:xfrm>
            <a:off x="2391809" y="1654807"/>
            <a:ext cx="6289289" cy="46166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Chambers Technology</a:t>
            </a:r>
          </a:p>
        </p:txBody>
      </p:sp>
      <p:sp>
        <p:nvSpPr>
          <p:cNvPr id="27" name="Rectangle 26">
            <a:extLst>
              <a:ext uri="{FF2B5EF4-FFF2-40B4-BE49-F238E27FC236}">
                <a16:creationId xmlns:a16="http://schemas.microsoft.com/office/drawing/2014/main" id="{5DEA7F84-69E9-EF27-C34E-B011D8C4A9BF}"/>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9" name="Rectangle 28">
            <a:extLst>
              <a:ext uri="{FF2B5EF4-FFF2-40B4-BE49-F238E27FC236}">
                <a16:creationId xmlns:a16="http://schemas.microsoft.com/office/drawing/2014/main" id="{E2B86041-E1E9-F4A4-0B54-FB699FA68D98}"/>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extBox 1">
            <a:extLst>
              <a:ext uri="{FF2B5EF4-FFF2-40B4-BE49-F238E27FC236}">
                <a16:creationId xmlns:a16="http://schemas.microsoft.com/office/drawing/2014/main" id="{FC89D9CE-2639-3F9D-7DBB-15186DBE96BF}"/>
              </a:ext>
            </a:extLst>
          </p:cNvPr>
          <p:cNvSpPr txBox="1"/>
          <p:nvPr/>
        </p:nvSpPr>
        <p:spPr>
          <a:xfrm>
            <a:off x="2825219" y="2115485"/>
            <a:ext cx="6289289" cy="132343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Touch-Screen Displays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Mic Controls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Timers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Request to Speak Ability</a:t>
            </a:r>
          </a:p>
        </p:txBody>
      </p:sp>
      <p:sp>
        <p:nvSpPr>
          <p:cNvPr id="4" name="TextBox 3">
            <a:extLst>
              <a:ext uri="{FF2B5EF4-FFF2-40B4-BE49-F238E27FC236}">
                <a16:creationId xmlns:a16="http://schemas.microsoft.com/office/drawing/2014/main" id="{1E0BF403-BD88-6AAF-3ECE-DF5BB22C3C00}"/>
              </a:ext>
            </a:extLst>
          </p:cNvPr>
          <p:cNvSpPr txBox="1"/>
          <p:nvPr/>
        </p:nvSpPr>
        <p:spPr>
          <a:xfrm>
            <a:off x="2391809" y="3778342"/>
            <a:ext cx="7701555" cy="46166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Virtual Teleconference Computer/VOIP lines</a:t>
            </a:r>
          </a:p>
        </p:txBody>
      </p:sp>
      <p:sp>
        <p:nvSpPr>
          <p:cNvPr id="6" name="TextBox 5">
            <a:extLst>
              <a:ext uri="{FF2B5EF4-FFF2-40B4-BE49-F238E27FC236}">
                <a16:creationId xmlns:a16="http://schemas.microsoft.com/office/drawing/2014/main" id="{BAD6E9A5-4389-6E03-83C9-D7C5E7172581}"/>
              </a:ext>
            </a:extLst>
          </p:cNvPr>
          <p:cNvSpPr txBox="1"/>
          <p:nvPr/>
        </p:nvSpPr>
        <p:spPr>
          <a:xfrm>
            <a:off x="2825219" y="4229883"/>
            <a:ext cx="6289289"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SB 707</a:t>
            </a:r>
          </a:p>
        </p:txBody>
      </p:sp>
    </p:spTree>
    <p:extLst>
      <p:ext uri="{BB962C8B-B14F-4D97-AF65-F5344CB8AC3E}">
        <p14:creationId xmlns:p14="http://schemas.microsoft.com/office/powerpoint/2010/main" val="178266907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E44C03E-245F-6299-1FC4-54EB100329D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1FA54C9-4C47-608D-7BA9-435245E20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919" y="450011"/>
            <a:ext cx="2033878" cy="854229"/>
          </a:xfrm>
          <a:prstGeom prst="rect">
            <a:avLst/>
          </a:prstGeom>
        </p:spPr>
      </p:pic>
      <p:sp>
        <p:nvSpPr>
          <p:cNvPr id="13" name="TextBox 12">
            <a:extLst>
              <a:ext uri="{FF2B5EF4-FFF2-40B4-BE49-F238E27FC236}">
                <a16:creationId xmlns:a16="http://schemas.microsoft.com/office/drawing/2014/main" id="{48ECF802-BDD3-BDB1-943C-9AB58C84CF82}"/>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10 Control Rooms</a:t>
            </a:r>
            <a:endParaRPr lang="en-US" sz="3600" dirty="0">
              <a:solidFill>
                <a:schemeClr val="tx2"/>
              </a:solidFill>
            </a:endParaRPr>
          </a:p>
        </p:txBody>
      </p:sp>
      <p:sp>
        <p:nvSpPr>
          <p:cNvPr id="23" name="TextBox 22">
            <a:extLst>
              <a:ext uri="{FF2B5EF4-FFF2-40B4-BE49-F238E27FC236}">
                <a16:creationId xmlns:a16="http://schemas.microsoft.com/office/drawing/2014/main" id="{CAB1682E-3F0C-FA2A-50D6-2604C66920EC}"/>
              </a:ext>
            </a:extLst>
          </p:cNvPr>
          <p:cNvSpPr txBox="1"/>
          <p:nvPr/>
        </p:nvSpPr>
        <p:spPr>
          <a:xfrm>
            <a:off x="2391809" y="1353567"/>
            <a:ext cx="6289289" cy="156966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Standardized Equipment (Control room pics) </a:t>
            </a:r>
          </a:p>
          <a:p>
            <a:pPr marL="342900"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Standardized Instruction Manuals</a:t>
            </a:r>
          </a:p>
        </p:txBody>
      </p:sp>
      <p:sp>
        <p:nvSpPr>
          <p:cNvPr id="27" name="Rectangle 26">
            <a:extLst>
              <a:ext uri="{FF2B5EF4-FFF2-40B4-BE49-F238E27FC236}">
                <a16:creationId xmlns:a16="http://schemas.microsoft.com/office/drawing/2014/main" id="{E4CE87A2-7931-2162-7388-3798022DE147}"/>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4296581-D004-0D26-B6D9-1669CB4E35AC}"/>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CB5CEC6-DCD3-0E64-FEDE-F6A5122D50DA}"/>
              </a:ext>
            </a:extLst>
          </p:cNvPr>
          <p:cNvPicPr>
            <a:picLocks noChangeAspect="1"/>
          </p:cNvPicPr>
          <p:nvPr/>
        </p:nvPicPr>
        <p:blipFill>
          <a:blip r:embed="rId4"/>
          <a:srcRect l="53333"/>
          <a:stretch/>
        </p:blipFill>
        <p:spPr>
          <a:xfrm rot="16200000">
            <a:off x="3747022" y="882522"/>
            <a:ext cx="3578861" cy="8391945"/>
          </a:xfrm>
          <a:prstGeom prst="rect">
            <a:avLst/>
          </a:prstGeom>
        </p:spPr>
      </p:pic>
    </p:spTree>
    <p:extLst>
      <p:ext uri="{BB962C8B-B14F-4D97-AF65-F5344CB8AC3E}">
        <p14:creationId xmlns:p14="http://schemas.microsoft.com/office/powerpoint/2010/main" val="151479413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E1B3195-57CE-24E8-3CC8-D5C8D3EC2B40}"/>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EF4404F6-A2E8-DA8D-94DF-4DF503481194}"/>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BF710C4-993A-E248-57FD-4DE0FC8C18A6}"/>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A8AB0233-7773-AFAB-8224-2EF20179D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4" y="-9924"/>
            <a:ext cx="5143500"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C3B0DF18-E69E-FE0C-130D-73F18543E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670" y="-9924"/>
            <a:ext cx="5143500" cy="6858000"/>
          </a:xfrm>
          <a:prstGeom prst="rect">
            <a:avLst/>
          </a:prstGeom>
        </p:spPr>
      </p:pic>
    </p:spTree>
    <p:extLst>
      <p:ext uri="{BB962C8B-B14F-4D97-AF65-F5344CB8AC3E}">
        <p14:creationId xmlns:p14="http://schemas.microsoft.com/office/powerpoint/2010/main" val="230496094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FE49E4B-1E76-41D2-D488-24560F71FEC5}"/>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01296FC0-50DE-A56D-59A0-70CDFCB387B5}"/>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E264E9B-3E42-801A-02EF-A261C61E9ABB}"/>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1F1719C7-59A1-1A9E-56A0-60167F61D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4" y="-1"/>
            <a:ext cx="5143500"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6258AF2-F9CB-1674-4EBC-A9E94DABD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670" y="9925"/>
            <a:ext cx="5143500" cy="6858000"/>
          </a:xfrm>
          <a:prstGeom prst="rect">
            <a:avLst/>
          </a:prstGeom>
        </p:spPr>
      </p:pic>
    </p:spTree>
    <p:extLst>
      <p:ext uri="{BB962C8B-B14F-4D97-AF65-F5344CB8AC3E}">
        <p14:creationId xmlns:p14="http://schemas.microsoft.com/office/powerpoint/2010/main" val="17501255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1CEC5F0-C4E5-3F5B-EB82-26BC82A46F9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395B40B-A515-FDAD-EAE3-1A3BF147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8199D736-25AE-ECB4-5CA5-83D7664771FF}"/>
              </a:ext>
            </a:extLst>
          </p:cNvPr>
          <p:cNvSpPr txBox="1"/>
          <p:nvPr/>
        </p:nvSpPr>
        <p:spPr>
          <a:xfrm>
            <a:off x="1447114" y="550987"/>
            <a:ext cx="112798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Zachary Hensel, Programming Coordinator</a:t>
            </a:r>
            <a:endParaRPr kumimoji="0" lang="en-US" sz="3600" b="0" i="0" u="none" strike="noStrike" kern="1200" cap="none" spc="0" normalizeH="0" baseline="0" noProof="0" dirty="0">
              <a:ln>
                <a:noFill/>
              </a:ln>
              <a:solidFill>
                <a:srgbClr val="4A5356"/>
              </a:solidFill>
              <a:effectLst/>
              <a:uLnTx/>
              <a:uFillTx/>
              <a:latin typeface="Gill Sans MT" panose="020B0502020104020203"/>
              <a:ea typeface="+mn-ea"/>
              <a:cs typeface="+mn-cs"/>
            </a:endParaRPr>
          </a:p>
        </p:txBody>
      </p:sp>
      <p:sp>
        <p:nvSpPr>
          <p:cNvPr id="20" name="TextBox 19">
            <a:extLst>
              <a:ext uri="{FF2B5EF4-FFF2-40B4-BE49-F238E27FC236}">
                <a16:creationId xmlns:a16="http://schemas.microsoft.com/office/drawing/2014/main" id="{D4648853-6889-5576-53CA-CF144C0BCEEF}"/>
              </a:ext>
            </a:extLst>
          </p:cNvPr>
          <p:cNvSpPr txBox="1"/>
          <p:nvPr/>
        </p:nvSpPr>
        <p:spPr>
          <a:xfrm>
            <a:off x="2405805" y="4193032"/>
            <a:ext cx="8912054" cy="46166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Living in Northern California since 2017</a:t>
            </a:r>
          </a:p>
        </p:txBody>
      </p:sp>
      <p:sp>
        <p:nvSpPr>
          <p:cNvPr id="21" name="TextBox 20">
            <a:extLst>
              <a:ext uri="{FF2B5EF4-FFF2-40B4-BE49-F238E27FC236}">
                <a16:creationId xmlns:a16="http://schemas.microsoft.com/office/drawing/2014/main" id="{A1178EA6-89E6-E2F1-E4BD-9A0F191278F5}"/>
              </a:ext>
            </a:extLst>
          </p:cNvPr>
          <p:cNvSpPr txBox="1"/>
          <p:nvPr/>
        </p:nvSpPr>
        <p:spPr>
          <a:xfrm>
            <a:off x="2405805" y="4915549"/>
            <a:ext cx="8912054" cy="46166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Bonus Fun Fact: Die-hard Minnesota sports fan (SKOL)</a:t>
            </a:r>
          </a:p>
        </p:txBody>
      </p:sp>
      <p:sp>
        <p:nvSpPr>
          <p:cNvPr id="22" name="TextBox 21">
            <a:extLst>
              <a:ext uri="{FF2B5EF4-FFF2-40B4-BE49-F238E27FC236}">
                <a16:creationId xmlns:a16="http://schemas.microsoft.com/office/drawing/2014/main" id="{A8A5AB40-E648-72DE-01F9-EB591DED91BC}"/>
              </a:ext>
            </a:extLst>
          </p:cNvPr>
          <p:cNvSpPr txBox="1"/>
          <p:nvPr/>
        </p:nvSpPr>
        <p:spPr>
          <a:xfrm>
            <a:off x="2405805" y="3161021"/>
            <a:ext cx="8912054" cy="83099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Working as a Programming Coordinator for Metro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     Cable 14 (Government PEG) since September 2022 </a:t>
            </a:r>
          </a:p>
        </p:txBody>
      </p:sp>
      <p:sp>
        <p:nvSpPr>
          <p:cNvPr id="23" name="TextBox 22">
            <a:extLst>
              <a:ext uri="{FF2B5EF4-FFF2-40B4-BE49-F238E27FC236}">
                <a16:creationId xmlns:a16="http://schemas.microsoft.com/office/drawing/2014/main" id="{A31F88F9-ACF2-B826-0BC8-B4DF7D68340C}"/>
              </a:ext>
            </a:extLst>
          </p:cNvPr>
          <p:cNvSpPr txBox="1"/>
          <p:nvPr/>
        </p:nvSpPr>
        <p:spPr>
          <a:xfrm>
            <a:off x="2405804" y="1345492"/>
            <a:ext cx="8072473" cy="156966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Background working in TV Broadcast</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Action News Now – Chico, CA</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KRCR – Redding, CA</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KCRA – Sacramento, CA</a:t>
            </a:r>
          </a:p>
        </p:txBody>
      </p:sp>
      <p:sp>
        <p:nvSpPr>
          <p:cNvPr id="27" name="Rectangle 26">
            <a:extLst>
              <a:ext uri="{FF2B5EF4-FFF2-40B4-BE49-F238E27FC236}">
                <a16:creationId xmlns:a16="http://schemas.microsoft.com/office/drawing/2014/main" id="{75AD5F09-DCBA-E985-0F01-42B81AAA07CF}"/>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9" name="Rectangle 28">
            <a:extLst>
              <a:ext uri="{FF2B5EF4-FFF2-40B4-BE49-F238E27FC236}">
                <a16:creationId xmlns:a16="http://schemas.microsoft.com/office/drawing/2014/main" id="{28BF84E0-D2C7-5F5F-954E-5E80A9A69B3F}"/>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3424728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20E6179-837D-C0B8-27F8-28676E885A66}"/>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3AE1339F-FBD4-7D50-7E09-A3CB467853AE}"/>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60AF8D4-ED9E-DDFF-E862-94D1A591AFD0}"/>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diagram of a house&#10;&#10;Description automatically generated with medium confidence">
            <a:extLst>
              <a:ext uri="{FF2B5EF4-FFF2-40B4-BE49-F238E27FC236}">
                <a16:creationId xmlns:a16="http://schemas.microsoft.com/office/drawing/2014/main" id="{B832E24B-0348-1AD4-A222-1748C6D54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4" y="-1"/>
            <a:ext cx="5143500" cy="6858000"/>
          </a:xfrm>
          <a:prstGeom prst="rect">
            <a:avLst/>
          </a:prstGeom>
        </p:spPr>
      </p:pic>
      <p:pic>
        <p:nvPicPr>
          <p:cNvPr id="6" name="Picture 5" descr="Diagram, schematic&#10;&#10;Description automatically generated">
            <a:extLst>
              <a:ext uri="{FF2B5EF4-FFF2-40B4-BE49-F238E27FC236}">
                <a16:creationId xmlns:a16="http://schemas.microsoft.com/office/drawing/2014/main" id="{70ED595A-FD1E-B4C5-740A-B623FA602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718" y="9924"/>
            <a:ext cx="5143500" cy="6858000"/>
          </a:xfrm>
          <a:prstGeom prst="rect">
            <a:avLst/>
          </a:prstGeom>
        </p:spPr>
      </p:pic>
    </p:spTree>
    <p:extLst>
      <p:ext uri="{BB962C8B-B14F-4D97-AF65-F5344CB8AC3E}">
        <p14:creationId xmlns:p14="http://schemas.microsoft.com/office/powerpoint/2010/main" val="286736231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CBB76BE-2BAF-7299-8316-B9514B34E089}"/>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55263613-441D-4D8B-E73D-5D11EA92F560}"/>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BCDD039-0AA6-155D-9F83-EBFFD5AE604B}"/>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7EB31644-D310-20B3-C552-0EFBD1CD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4" y="-1"/>
            <a:ext cx="5143500" cy="68580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A2846433-7BB1-CD41-AA3F-29B5933EE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670" y="9925"/>
            <a:ext cx="5143500" cy="6858000"/>
          </a:xfrm>
          <a:prstGeom prst="rect">
            <a:avLst/>
          </a:prstGeom>
        </p:spPr>
      </p:pic>
    </p:spTree>
    <p:extLst>
      <p:ext uri="{BB962C8B-B14F-4D97-AF65-F5344CB8AC3E}">
        <p14:creationId xmlns:p14="http://schemas.microsoft.com/office/powerpoint/2010/main" val="90817155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C837A8E-061E-ADDE-E91D-629FBA7DD9A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84A266D-CEA4-649B-D776-DFBF04B5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75382897-672A-0B1F-8241-1B5DBEE37323}"/>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Working with IT</a:t>
            </a:r>
            <a:endParaRPr lang="en-US" sz="3600" dirty="0">
              <a:solidFill>
                <a:schemeClr val="tx2"/>
              </a:solidFill>
            </a:endParaRPr>
          </a:p>
        </p:txBody>
      </p:sp>
      <p:sp>
        <p:nvSpPr>
          <p:cNvPr id="23" name="TextBox 22">
            <a:extLst>
              <a:ext uri="{FF2B5EF4-FFF2-40B4-BE49-F238E27FC236}">
                <a16:creationId xmlns:a16="http://schemas.microsoft.com/office/drawing/2014/main" id="{AEE95F53-BB2D-7D92-ADD1-FE788551E657}"/>
              </a:ext>
            </a:extLst>
          </p:cNvPr>
          <p:cNvSpPr txBox="1"/>
          <p:nvPr/>
        </p:nvSpPr>
        <p:spPr>
          <a:xfrm>
            <a:off x="2391809" y="1353567"/>
            <a:ext cx="6289289" cy="452431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Captioning Encoders</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White Pages</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Cablecast Servers</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Workstation, not a server!</a:t>
            </a:r>
          </a:p>
          <a:p>
            <a:pPr marL="1257300" lvl="2" indent="-342900">
              <a:buFont typeface="Wingdings" panose="05000000000000000000" pitchFamily="2" charset="2"/>
              <a:buChar char="§"/>
            </a:pPr>
            <a:r>
              <a:rPr lang="en-US" sz="2400" dirty="0">
                <a:solidFill>
                  <a:schemeClr val="tx2"/>
                </a:solidFill>
                <a:latin typeface="Arial Rounded MT Bold" panose="020F0704030504030204" pitchFamily="34" charset="0"/>
              </a:rPr>
              <a:t>Do Not Restart! </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Windows 10 Long Term Support</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Ports closed randomly</a:t>
            </a:r>
          </a:p>
          <a:p>
            <a:pPr marL="342900"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Google Forms</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Microsoft Forms (Preferred)</a:t>
            </a:r>
          </a:p>
          <a:p>
            <a:endParaRPr lang="en-US" sz="2400" dirty="0">
              <a:solidFill>
                <a:schemeClr val="tx2"/>
              </a:solidFill>
              <a:latin typeface="Arial Rounded MT Bold" panose="020F0704030504030204" pitchFamily="34" charset="0"/>
            </a:endParaRPr>
          </a:p>
        </p:txBody>
      </p:sp>
      <p:sp>
        <p:nvSpPr>
          <p:cNvPr id="27" name="Rectangle 26">
            <a:extLst>
              <a:ext uri="{FF2B5EF4-FFF2-40B4-BE49-F238E27FC236}">
                <a16:creationId xmlns:a16="http://schemas.microsoft.com/office/drawing/2014/main" id="{253204F5-5C79-C8A4-6823-1F9C598FA9A2}"/>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06DA75B-DD26-8180-48C2-CA6619F40EFD}"/>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611333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9E6A26A-A41B-707C-263D-7098B7618A3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2160A87-AEDB-813B-2929-F8F004309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450011"/>
            <a:ext cx="2033878" cy="854229"/>
          </a:xfrm>
          <a:prstGeom prst="rect">
            <a:avLst/>
          </a:prstGeom>
        </p:spPr>
      </p:pic>
      <p:sp>
        <p:nvSpPr>
          <p:cNvPr id="13" name="TextBox 12">
            <a:extLst>
              <a:ext uri="{FF2B5EF4-FFF2-40B4-BE49-F238E27FC236}">
                <a16:creationId xmlns:a16="http://schemas.microsoft.com/office/drawing/2014/main" id="{5671E166-65E0-78F2-8EE3-F8BBD608C028}"/>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Accessibility</a:t>
            </a:r>
            <a:endParaRPr lang="en-US" sz="3600" dirty="0">
              <a:solidFill>
                <a:schemeClr val="tx2"/>
              </a:solidFill>
            </a:endParaRPr>
          </a:p>
        </p:txBody>
      </p:sp>
      <p:sp>
        <p:nvSpPr>
          <p:cNvPr id="23" name="TextBox 22">
            <a:extLst>
              <a:ext uri="{FF2B5EF4-FFF2-40B4-BE49-F238E27FC236}">
                <a16:creationId xmlns:a16="http://schemas.microsoft.com/office/drawing/2014/main" id="{821F8134-5415-CF20-C703-D74945E49F31}"/>
              </a:ext>
            </a:extLst>
          </p:cNvPr>
          <p:cNvSpPr txBox="1"/>
          <p:nvPr/>
        </p:nvSpPr>
        <p:spPr>
          <a:xfrm>
            <a:off x="2391808" y="1353567"/>
            <a:ext cx="7486977" cy="489364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Closed Captioning and Open Captioning</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608,708</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Side Car Files</a:t>
            </a:r>
          </a:p>
          <a:p>
            <a:pPr marL="1257300" lvl="2" indent="-342900">
              <a:buFont typeface="Wingdings" panose="05000000000000000000" pitchFamily="2" charset="2"/>
              <a:buChar char="§"/>
            </a:pPr>
            <a:r>
              <a:rPr lang="en-US" sz="2400" dirty="0">
                <a:solidFill>
                  <a:schemeClr val="tx2"/>
                </a:solidFill>
                <a:latin typeface="Arial Rounded MT Bold" panose="020F0704030504030204" pitchFamily="34" charset="0"/>
              </a:rPr>
              <a:t>MCC and SRT</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Extracting Captioning</a:t>
            </a:r>
          </a:p>
          <a:p>
            <a:pPr marL="1257300" lvl="2" indent="-342900">
              <a:buFont typeface="Wingdings" panose="05000000000000000000" pitchFamily="2" charset="2"/>
              <a:buChar char="§"/>
            </a:pPr>
            <a:r>
              <a:rPr lang="en-US" sz="2400" dirty="0">
                <a:solidFill>
                  <a:schemeClr val="tx2"/>
                </a:solidFill>
                <a:latin typeface="Arial Rounded MT Bold" panose="020F0704030504030204" pitchFamily="34" charset="0"/>
                <a:hlinkClick r:id="rId4"/>
              </a:rPr>
              <a:t>https://ccextractor.org/</a:t>
            </a:r>
            <a:endParaRPr lang="en-US" sz="2400" dirty="0">
              <a:solidFill>
                <a:schemeClr val="tx2"/>
              </a:solidFill>
              <a:latin typeface="Arial Rounded MT Bold" panose="020F0704030504030204" pitchFamily="34" charset="0"/>
            </a:endParaRPr>
          </a:p>
          <a:p>
            <a:pPr marL="1257300" lvl="2"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800100" lvl="1" indent="-342900">
              <a:buFont typeface="Wingdings" panose="05000000000000000000" pitchFamily="2" charset="2"/>
              <a:buChar char="Ø"/>
            </a:pPr>
            <a:r>
              <a:rPr lang="en-US" sz="2400" dirty="0">
                <a:solidFill>
                  <a:schemeClr val="tx2"/>
                </a:solidFill>
                <a:latin typeface="Arial Rounded MT Bold" panose="020F0704030504030204" pitchFamily="34" charset="0"/>
              </a:rPr>
              <a:t>SDI to HDMI</a:t>
            </a:r>
          </a:p>
          <a:p>
            <a:pPr marL="1257300" lvl="2" indent="-342900">
              <a:buFont typeface="Wingdings" panose="05000000000000000000" pitchFamily="2" charset="2"/>
              <a:buChar char="§"/>
            </a:pPr>
            <a:r>
              <a:rPr lang="en-US" sz="2400" dirty="0">
                <a:solidFill>
                  <a:schemeClr val="tx2"/>
                </a:solidFill>
                <a:latin typeface="Arial Rounded MT Bold" panose="020F0704030504030204" pitchFamily="34" charset="0"/>
              </a:rPr>
              <a:t>Removes Captioning</a:t>
            </a:r>
          </a:p>
          <a:p>
            <a:pPr marL="1714500" lvl="3" indent="-342900">
              <a:buFont typeface="Wingdings" panose="05000000000000000000" pitchFamily="2" charset="2"/>
              <a:buChar char="§"/>
            </a:pPr>
            <a:r>
              <a:rPr lang="en-US" sz="2400" dirty="0">
                <a:solidFill>
                  <a:schemeClr val="tx2"/>
                </a:solidFill>
                <a:latin typeface="Arial Rounded MT Bold" panose="020F0704030504030204" pitchFamily="34" charset="0"/>
                <a:hlinkClick r:id="rId5"/>
              </a:rPr>
              <a:t>https://www.ensembledesigns.com/</a:t>
            </a:r>
            <a:endParaRPr lang="en-US" sz="2400" dirty="0">
              <a:solidFill>
                <a:schemeClr val="tx2"/>
              </a:solidFill>
              <a:latin typeface="Arial Rounded MT Bold" panose="020F0704030504030204" pitchFamily="34" charset="0"/>
            </a:endParaRPr>
          </a:p>
          <a:p>
            <a:pPr marL="1714500" lvl="3" indent="-342900">
              <a:buFont typeface="Wingdings" panose="05000000000000000000" pitchFamily="2" charset="2"/>
              <a:buChar char="§"/>
            </a:pPr>
            <a:r>
              <a:rPr lang="en-US" sz="2400" dirty="0" err="1">
                <a:solidFill>
                  <a:schemeClr val="tx2"/>
                </a:solidFill>
                <a:latin typeface="Arial Rounded MT Bold" panose="020F0704030504030204" pitchFamily="34" charset="0"/>
              </a:rPr>
              <a:t>BrightEye</a:t>
            </a:r>
            <a:r>
              <a:rPr lang="en-US" sz="2400" dirty="0">
                <a:solidFill>
                  <a:schemeClr val="tx2"/>
                </a:solidFill>
                <a:latin typeface="Arial Rounded MT Bold" panose="020F0704030504030204" pitchFamily="34" charset="0"/>
              </a:rPr>
              <a:t> 72 - SDI to HDMI Converter </a:t>
            </a:r>
          </a:p>
          <a:p>
            <a:pPr lvl="1"/>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p:txBody>
      </p:sp>
      <p:sp>
        <p:nvSpPr>
          <p:cNvPr id="27" name="Rectangle 26">
            <a:extLst>
              <a:ext uri="{FF2B5EF4-FFF2-40B4-BE49-F238E27FC236}">
                <a16:creationId xmlns:a16="http://schemas.microsoft.com/office/drawing/2014/main" id="{5B9CC749-5B97-3B72-6B8A-97358167BBCC}"/>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B8EF734-CF0E-CC40-DA74-075A7019E941}"/>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728395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C039757-26A3-67B0-16D2-FBE2BF8A221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8017C94-7A37-8580-B76B-07F3DCD02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1102E522-1610-01E0-9F33-ED21D55132BD}"/>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Recording</a:t>
            </a:r>
            <a:endParaRPr lang="en-US" sz="3600" dirty="0">
              <a:solidFill>
                <a:schemeClr val="tx2"/>
              </a:solidFill>
            </a:endParaRPr>
          </a:p>
        </p:txBody>
      </p:sp>
      <p:sp>
        <p:nvSpPr>
          <p:cNvPr id="23" name="TextBox 22">
            <a:extLst>
              <a:ext uri="{FF2B5EF4-FFF2-40B4-BE49-F238E27FC236}">
                <a16:creationId xmlns:a16="http://schemas.microsoft.com/office/drawing/2014/main" id="{5B5F0637-0229-6332-DBCB-7461E9FC3ABC}"/>
              </a:ext>
            </a:extLst>
          </p:cNvPr>
          <p:cNvSpPr txBox="1"/>
          <p:nvPr/>
        </p:nvSpPr>
        <p:spPr>
          <a:xfrm>
            <a:off x="2391809" y="1353567"/>
            <a:ext cx="7346422" cy="2677656"/>
          </a:xfrm>
          <a:prstGeom prst="rect">
            <a:avLst/>
          </a:prstGeom>
          <a:noFill/>
        </p:spPr>
        <p:txBody>
          <a:bodyPr wrap="square" rtlCol="0">
            <a:spAutoFit/>
          </a:bodyPr>
          <a:lstStyle/>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	3 Recordings (redundancy)</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Cablecast VIO Lite</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AJA Helo</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AJA Ki Pro Ultra 12G</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AJA Ki Pro Rack</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p:txBody>
      </p:sp>
      <p:sp>
        <p:nvSpPr>
          <p:cNvPr id="27" name="Rectangle 26">
            <a:extLst>
              <a:ext uri="{FF2B5EF4-FFF2-40B4-BE49-F238E27FC236}">
                <a16:creationId xmlns:a16="http://schemas.microsoft.com/office/drawing/2014/main" id="{C8CD8F53-7D9C-717B-867D-32C5BB10F432}"/>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3C03C52-E904-EA00-C37A-643DBB6E69C2}"/>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478800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71887B1-DCF8-8C2D-025E-41E8EE44B31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13EBA1B-CADA-7B59-17C7-B7EF113DA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03B43D19-D3C1-5F17-33C4-2687AC815498}"/>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Accessibility</a:t>
            </a:r>
            <a:endParaRPr lang="en-US" sz="3600" dirty="0">
              <a:solidFill>
                <a:schemeClr val="tx2"/>
              </a:solidFill>
            </a:endParaRPr>
          </a:p>
        </p:txBody>
      </p:sp>
      <p:sp>
        <p:nvSpPr>
          <p:cNvPr id="23" name="TextBox 22">
            <a:extLst>
              <a:ext uri="{FF2B5EF4-FFF2-40B4-BE49-F238E27FC236}">
                <a16:creationId xmlns:a16="http://schemas.microsoft.com/office/drawing/2014/main" id="{0667934A-4E37-E4F1-494A-63A67EABF56C}"/>
              </a:ext>
            </a:extLst>
          </p:cNvPr>
          <p:cNvSpPr txBox="1"/>
          <p:nvPr/>
        </p:nvSpPr>
        <p:spPr>
          <a:xfrm>
            <a:off x="2391809" y="1353567"/>
            <a:ext cx="7346422" cy="341632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Assisted Listening Devices</a:t>
            </a:r>
          </a:p>
          <a:p>
            <a:pPr marL="342900"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Translation</a:t>
            </a:r>
          </a:p>
          <a:p>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ASL</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Picture in Picture</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Audio Descriptions – WCAG 2.1 (AA)</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Lessons yet learned.</a:t>
            </a:r>
          </a:p>
        </p:txBody>
      </p:sp>
      <p:sp>
        <p:nvSpPr>
          <p:cNvPr id="27" name="Rectangle 26">
            <a:extLst>
              <a:ext uri="{FF2B5EF4-FFF2-40B4-BE49-F238E27FC236}">
                <a16:creationId xmlns:a16="http://schemas.microsoft.com/office/drawing/2014/main" id="{1179C147-A225-2D4C-A720-96A6EF30F640}"/>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4479C0C-5368-C310-A26E-D4FD835AD510}"/>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088725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C6BE42C-1096-4007-F287-ADD75BA3A96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8EEC8BF-FB22-FD87-A99B-85A596274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450011"/>
            <a:ext cx="2033878" cy="854229"/>
          </a:xfrm>
          <a:prstGeom prst="rect">
            <a:avLst/>
          </a:prstGeom>
        </p:spPr>
      </p:pic>
      <p:sp>
        <p:nvSpPr>
          <p:cNvPr id="13" name="TextBox 12">
            <a:extLst>
              <a:ext uri="{FF2B5EF4-FFF2-40B4-BE49-F238E27FC236}">
                <a16:creationId xmlns:a16="http://schemas.microsoft.com/office/drawing/2014/main" id="{61724CC2-1050-1032-5998-201A2F9530CB}"/>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YouTube</a:t>
            </a:r>
            <a:endParaRPr lang="en-US" sz="3600" dirty="0">
              <a:solidFill>
                <a:schemeClr val="tx2"/>
              </a:solidFill>
            </a:endParaRPr>
          </a:p>
        </p:txBody>
      </p:sp>
      <p:sp>
        <p:nvSpPr>
          <p:cNvPr id="23" name="TextBox 22">
            <a:extLst>
              <a:ext uri="{FF2B5EF4-FFF2-40B4-BE49-F238E27FC236}">
                <a16:creationId xmlns:a16="http://schemas.microsoft.com/office/drawing/2014/main" id="{693B080C-8963-68BA-86DA-2320CA3E3859}"/>
              </a:ext>
            </a:extLst>
          </p:cNvPr>
          <p:cNvSpPr txBox="1"/>
          <p:nvPr/>
        </p:nvSpPr>
        <p:spPr>
          <a:xfrm>
            <a:off x="2391809" y="1353567"/>
            <a:ext cx="7346422" cy="5262979"/>
          </a:xfrm>
          <a:prstGeom prst="rect">
            <a:avLst/>
          </a:prstGeom>
          <a:noFill/>
        </p:spPr>
        <p:txBody>
          <a:bodyPr wrap="square" rtlCol="0">
            <a:spAutoFit/>
          </a:bodyPr>
          <a:lstStyle/>
          <a:p>
            <a:pPr marL="800100" lvl="1" indent="-342900">
              <a:buFont typeface="Wingdings" panose="05000000000000000000" pitchFamily="2" charset="2"/>
              <a:buChar char="Ø"/>
            </a:pPr>
            <a:r>
              <a:rPr lang="en-US" sz="2400" dirty="0">
                <a:solidFill>
                  <a:schemeClr val="tx2"/>
                </a:solidFill>
                <a:latin typeface="Arial Rounded MT Bold" panose="020F0704030504030204" pitchFamily="34" charset="0"/>
              </a:rPr>
              <a:t>Archive</a:t>
            </a:r>
          </a:p>
          <a:p>
            <a:pPr marL="1257300" lvl="2" indent="-342900">
              <a:buFont typeface="Wingdings" panose="05000000000000000000" pitchFamily="2" charset="2"/>
              <a:buChar char="§"/>
            </a:pPr>
            <a:r>
              <a:rPr lang="en-US" sz="2400" dirty="0">
                <a:solidFill>
                  <a:schemeClr val="tx2"/>
                </a:solidFill>
                <a:latin typeface="Arial Rounded MT Bold" panose="020F0704030504030204" pitchFamily="34" charset="0"/>
              </a:rPr>
              <a:t>3,000 Meetings</a:t>
            </a:r>
          </a:p>
          <a:p>
            <a:pPr marL="1257300" lvl="2" indent="-342900">
              <a:buFont typeface="Wingdings" panose="05000000000000000000" pitchFamily="2" charset="2"/>
              <a:buChar char="§"/>
            </a:pPr>
            <a:r>
              <a:rPr lang="en-US" sz="2400" dirty="0">
                <a:solidFill>
                  <a:schemeClr val="tx2"/>
                </a:solidFill>
                <a:latin typeface="Arial Rounded MT Bold" panose="020F0704030504030204" pitchFamily="34" charset="0"/>
              </a:rPr>
              <a:t>Going back to 2017</a:t>
            </a:r>
          </a:p>
          <a:p>
            <a:pPr marL="800100" lvl="1" indent="-342900">
              <a:buFont typeface="Wingdings" panose="05000000000000000000" pitchFamily="2" charset="2"/>
              <a:buChar char="Ø"/>
            </a:pPr>
            <a:endParaRPr lang="en-US" sz="2400" dirty="0">
              <a:solidFill>
                <a:schemeClr val="tx2"/>
              </a:solidFill>
              <a:latin typeface="Arial Rounded MT Bold" panose="020F0704030504030204" pitchFamily="34" charset="0"/>
            </a:endParaRPr>
          </a:p>
          <a:p>
            <a:pPr marL="800100" lvl="1" indent="-342900">
              <a:buFont typeface="Wingdings" panose="05000000000000000000" pitchFamily="2" charset="2"/>
              <a:buChar char="Ø"/>
            </a:pPr>
            <a:r>
              <a:rPr lang="en-US" sz="2400" dirty="0">
                <a:solidFill>
                  <a:schemeClr val="tx2"/>
                </a:solidFill>
                <a:latin typeface="Arial Rounded MT Bold" panose="020F0704030504030204" pitchFamily="34" charset="0"/>
              </a:rPr>
              <a:t>Edit Out Closed Session </a:t>
            </a:r>
          </a:p>
          <a:p>
            <a:pPr lvl="1"/>
            <a:endParaRPr lang="en-US" sz="2400" dirty="0">
              <a:solidFill>
                <a:schemeClr val="tx2"/>
              </a:solidFill>
              <a:latin typeface="Arial Rounded MT Bold" panose="020F0704030504030204" pitchFamily="34" charset="0"/>
            </a:endParaRPr>
          </a:p>
          <a:p>
            <a:pPr lvl="1"/>
            <a:endParaRPr lang="en-US" sz="2400" dirty="0">
              <a:solidFill>
                <a:schemeClr val="tx2"/>
              </a:solidFill>
              <a:latin typeface="Arial Rounded MT Bold" panose="020F0704030504030204" pitchFamily="34" charset="0"/>
            </a:endParaRPr>
          </a:p>
          <a:p>
            <a:pPr lvl="1"/>
            <a:endParaRPr lang="en-US" sz="2400" dirty="0">
              <a:solidFill>
                <a:schemeClr val="tx2"/>
              </a:solidFill>
              <a:latin typeface="Arial Rounded MT Bold" panose="020F0704030504030204" pitchFamily="34" charset="0"/>
            </a:endParaRPr>
          </a:p>
          <a:p>
            <a:pPr lvl="1"/>
            <a:r>
              <a:rPr lang="en-US" sz="2400">
                <a:solidFill>
                  <a:schemeClr val="tx2"/>
                </a:solidFill>
                <a:latin typeface="Arial Rounded MT Bold" panose="020F0704030504030204" pitchFamily="34" charset="0"/>
              </a:rPr>
              <a:t>January </a:t>
            </a:r>
            <a:r>
              <a:rPr lang="en-US" sz="2400" dirty="0">
                <a:solidFill>
                  <a:schemeClr val="tx2"/>
                </a:solidFill>
                <a:latin typeface="Arial Rounded MT Bold" panose="020F0704030504030204" pitchFamily="34" charset="0"/>
              </a:rPr>
              <a:t>2024: A meeting from August 10, 2021, was flagged and removed for misinformation shared during public comment.</a:t>
            </a:r>
          </a:p>
          <a:p>
            <a:pPr lvl="1"/>
            <a:endParaRPr lang="en-US" sz="2400" dirty="0">
              <a:solidFill>
                <a:schemeClr val="tx2"/>
              </a:solidFill>
              <a:latin typeface="Arial Rounded MT Bold" panose="020F0704030504030204" pitchFamily="34" charset="0"/>
            </a:endParaRPr>
          </a:p>
          <a:p>
            <a:pPr lvl="1"/>
            <a:r>
              <a:rPr lang="en-US" sz="2400" dirty="0">
                <a:solidFill>
                  <a:schemeClr val="tx2"/>
                </a:solidFill>
                <a:latin typeface="Arial Rounded MT Bold" panose="020F0704030504030204" pitchFamily="34" charset="0"/>
              </a:rPr>
              <a:t> </a:t>
            </a:r>
          </a:p>
        </p:txBody>
      </p:sp>
      <p:sp>
        <p:nvSpPr>
          <p:cNvPr id="27" name="Rectangle 26">
            <a:extLst>
              <a:ext uri="{FF2B5EF4-FFF2-40B4-BE49-F238E27FC236}">
                <a16:creationId xmlns:a16="http://schemas.microsoft.com/office/drawing/2014/main" id="{B19A7FF7-7626-D68A-72EE-1ACC7365C270}"/>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2301E05-4227-371F-4B50-54225D60DEBD}"/>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520770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C43ED5A-83FB-60FC-F5A4-06956BD6C1D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2A53D4F9-AD1E-FCE0-88FB-36E7BF3745B1}"/>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YouTube</a:t>
            </a:r>
            <a:endParaRPr lang="en-US" sz="3600" dirty="0">
              <a:solidFill>
                <a:schemeClr val="tx2"/>
              </a:solidFill>
            </a:endParaRPr>
          </a:p>
        </p:txBody>
      </p:sp>
      <p:sp>
        <p:nvSpPr>
          <p:cNvPr id="23" name="TextBox 22">
            <a:extLst>
              <a:ext uri="{FF2B5EF4-FFF2-40B4-BE49-F238E27FC236}">
                <a16:creationId xmlns:a16="http://schemas.microsoft.com/office/drawing/2014/main" id="{435B3A58-84BF-1671-684E-280D930629DA}"/>
              </a:ext>
            </a:extLst>
          </p:cNvPr>
          <p:cNvSpPr txBox="1"/>
          <p:nvPr/>
        </p:nvSpPr>
        <p:spPr>
          <a:xfrm>
            <a:off x="2391809" y="1353567"/>
            <a:ext cx="7346422" cy="3600986"/>
          </a:xfrm>
          <a:prstGeom prst="rect">
            <a:avLst/>
          </a:prstGeom>
          <a:noFill/>
        </p:spPr>
        <p:txBody>
          <a:bodyPr wrap="square" rtlCol="0">
            <a:spAutoFit/>
          </a:bodyPr>
          <a:lstStyle/>
          <a:p>
            <a:pPr lvl="1"/>
            <a:r>
              <a:rPr lang="en-US" sz="2400" dirty="0">
                <a:solidFill>
                  <a:schemeClr val="tx2"/>
                </a:solidFill>
                <a:latin typeface="Arial Rounded MT Bold" panose="020F0704030504030204" pitchFamily="34" charset="0"/>
              </a:rPr>
              <a:t>We appealed by quoting YouTube Spokeswoman Elena Hernandez from a Newsweek article: </a:t>
            </a:r>
          </a:p>
          <a:p>
            <a:pPr lvl="1"/>
            <a:endParaRPr lang="en-US" dirty="0"/>
          </a:p>
          <a:p>
            <a:pPr lvl="1"/>
            <a:r>
              <a:rPr lang="en-US" dirty="0"/>
              <a:t>"While we have clear policies to remove harmful COVID-19 misinformation, we also recognize the importance of organizations like school districts and city councils using YouTube to share recordings of open public forums, even when comments at those forums may violate our policies." </a:t>
            </a:r>
          </a:p>
          <a:p>
            <a:pPr lvl="1"/>
            <a:endParaRPr lang="en-US" sz="2400" dirty="0">
              <a:solidFill>
                <a:schemeClr val="tx2"/>
              </a:solidFill>
              <a:latin typeface="Arial Rounded MT Bold" panose="020F0704030504030204" pitchFamily="34" charset="0"/>
            </a:endParaRPr>
          </a:p>
          <a:p>
            <a:pPr lvl="1"/>
            <a:r>
              <a:rPr lang="en-US" sz="2400" dirty="0">
                <a:solidFill>
                  <a:schemeClr val="tx2"/>
                </a:solidFill>
                <a:latin typeface="Arial Rounded MT Bold" panose="020F0704030504030204" pitchFamily="34" charset="0"/>
              </a:rPr>
              <a:t> </a:t>
            </a:r>
          </a:p>
        </p:txBody>
      </p:sp>
      <p:sp>
        <p:nvSpPr>
          <p:cNvPr id="27" name="Rectangle 26">
            <a:extLst>
              <a:ext uri="{FF2B5EF4-FFF2-40B4-BE49-F238E27FC236}">
                <a16:creationId xmlns:a16="http://schemas.microsoft.com/office/drawing/2014/main" id="{B0D45E1C-C629-7E42-AF77-2DDFD072E2B5}"/>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A01A315-86C4-AEB5-B2D3-D54A980CEB5B}"/>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4BAF9D5-3468-67EA-FDF6-368C7E7A2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Tree>
    <p:extLst>
      <p:ext uri="{BB962C8B-B14F-4D97-AF65-F5344CB8AC3E}">
        <p14:creationId xmlns:p14="http://schemas.microsoft.com/office/powerpoint/2010/main" val="272612884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6E435A7-9F15-82A3-79D7-06DF6D98D2C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3125A1D-262D-92B8-FA79-D57C39FAF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D811819A-FB48-3CE2-005C-3EC7CD7CCB3D}"/>
              </a:ext>
            </a:extLst>
          </p:cNvPr>
          <p:cNvSpPr txBox="1"/>
          <p:nvPr/>
        </p:nvSpPr>
        <p:spPr>
          <a:xfrm>
            <a:off x="1364909" y="644657"/>
            <a:ext cx="982593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Questions?</a:t>
            </a:r>
            <a:endParaRPr kumimoji="0" lang="en-US" sz="4800" b="0" i="0" u="none" strike="noStrike" kern="1200" cap="none" spc="0" normalizeH="0" baseline="0" noProof="0" dirty="0">
              <a:ln>
                <a:noFill/>
              </a:ln>
              <a:solidFill>
                <a:srgbClr val="4A5356"/>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1825C852-91FE-4394-FF26-27409C59420E}"/>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9" name="Rectangle 28">
            <a:extLst>
              <a:ext uri="{FF2B5EF4-FFF2-40B4-BE49-F238E27FC236}">
                <a16:creationId xmlns:a16="http://schemas.microsoft.com/office/drawing/2014/main" id="{57969723-38E7-0084-AFC2-6C9E93E36256}"/>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11E9222E-CA26-E8C7-BD72-E1F94EB0C38C}"/>
              </a:ext>
            </a:extLst>
          </p:cNvPr>
          <p:cNvSpPr txBox="1"/>
          <p:nvPr/>
        </p:nvSpPr>
        <p:spPr>
          <a:xfrm>
            <a:off x="1544514" y="1929937"/>
            <a:ext cx="77015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Dalan Swenson, Multimedia Technician</a:t>
            </a:r>
          </a:p>
        </p:txBody>
      </p:sp>
      <p:sp>
        <p:nvSpPr>
          <p:cNvPr id="5" name="TextBox 4">
            <a:extLst>
              <a:ext uri="{FF2B5EF4-FFF2-40B4-BE49-F238E27FC236}">
                <a16:creationId xmlns:a16="http://schemas.microsoft.com/office/drawing/2014/main" id="{3A204FF0-BBFA-6C37-53A2-3630895CE126}"/>
              </a:ext>
            </a:extLst>
          </p:cNvPr>
          <p:cNvSpPr txBox="1"/>
          <p:nvPr/>
        </p:nvSpPr>
        <p:spPr>
          <a:xfrm>
            <a:off x="1987995" y="2391602"/>
            <a:ext cx="7701555"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swensond@saccounty.gov</a:t>
            </a:r>
          </a:p>
        </p:txBody>
      </p:sp>
      <p:sp>
        <p:nvSpPr>
          <p:cNvPr id="10" name="TextBox 9">
            <a:extLst>
              <a:ext uri="{FF2B5EF4-FFF2-40B4-BE49-F238E27FC236}">
                <a16:creationId xmlns:a16="http://schemas.microsoft.com/office/drawing/2014/main" id="{A328D5DA-3075-91A0-56DF-E33C689BB307}"/>
              </a:ext>
            </a:extLst>
          </p:cNvPr>
          <p:cNvSpPr txBox="1"/>
          <p:nvPr/>
        </p:nvSpPr>
        <p:spPr>
          <a:xfrm>
            <a:off x="1987995" y="2791712"/>
            <a:ext cx="7701555"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(916) 874-7685</a:t>
            </a:r>
          </a:p>
        </p:txBody>
      </p:sp>
      <p:sp>
        <p:nvSpPr>
          <p:cNvPr id="11" name="TextBox 10">
            <a:extLst>
              <a:ext uri="{FF2B5EF4-FFF2-40B4-BE49-F238E27FC236}">
                <a16:creationId xmlns:a16="http://schemas.microsoft.com/office/drawing/2014/main" id="{D4E0ED98-4E19-50B5-A544-F48CF786CDF8}"/>
              </a:ext>
            </a:extLst>
          </p:cNvPr>
          <p:cNvSpPr txBox="1"/>
          <p:nvPr/>
        </p:nvSpPr>
        <p:spPr>
          <a:xfrm>
            <a:off x="1544514" y="3821928"/>
            <a:ext cx="77015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Zachary Hensel, Programming Coordinator</a:t>
            </a:r>
          </a:p>
        </p:txBody>
      </p:sp>
      <p:sp>
        <p:nvSpPr>
          <p:cNvPr id="12" name="TextBox 11">
            <a:extLst>
              <a:ext uri="{FF2B5EF4-FFF2-40B4-BE49-F238E27FC236}">
                <a16:creationId xmlns:a16="http://schemas.microsoft.com/office/drawing/2014/main" id="{E3D0233F-88FA-8575-9402-5D14F6A3C11A}"/>
              </a:ext>
            </a:extLst>
          </p:cNvPr>
          <p:cNvSpPr txBox="1"/>
          <p:nvPr/>
        </p:nvSpPr>
        <p:spPr>
          <a:xfrm>
            <a:off x="1987995" y="4283593"/>
            <a:ext cx="7701555"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henselz@saccounty.gov</a:t>
            </a:r>
          </a:p>
        </p:txBody>
      </p:sp>
      <p:sp>
        <p:nvSpPr>
          <p:cNvPr id="14" name="TextBox 13">
            <a:extLst>
              <a:ext uri="{FF2B5EF4-FFF2-40B4-BE49-F238E27FC236}">
                <a16:creationId xmlns:a16="http://schemas.microsoft.com/office/drawing/2014/main" id="{4D5A09F5-99CC-66BD-C24D-38CFAD952632}"/>
              </a:ext>
            </a:extLst>
          </p:cNvPr>
          <p:cNvSpPr txBox="1"/>
          <p:nvPr/>
        </p:nvSpPr>
        <p:spPr>
          <a:xfrm>
            <a:off x="1987995" y="4683703"/>
            <a:ext cx="7701555"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A5356"/>
                </a:solidFill>
                <a:effectLst/>
                <a:uLnTx/>
                <a:uFillTx/>
                <a:latin typeface="Arial Rounded MT Bold" panose="020F0704030504030204" pitchFamily="34" charset="0"/>
                <a:ea typeface="+mn-ea"/>
                <a:cs typeface="+mn-cs"/>
              </a:rPr>
              <a:t>(916) 874-7685</a:t>
            </a:r>
          </a:p>
        </p:txBody>
      </p:sp>
    </p:spTree>
    <p:extLst>
      <p:ext uri="{BB962C8B-B14F-4D97-AF65-F5344CB8AC3E}">
        <p14:creationId xmlns:p14="http://schemas.microsoft.com/office/powerpoint/2010/main" val="244077569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E9EE748-B742-C83D-F1B1-2124D9148D5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9E1A7F5-C105-E682-DF2A-7063AC984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568F12A0-253D-1E64-2152-A9AA611BFD70}"/>
              </a:ext>
            </a:extLst>
          </p:cNvPr>
          <p:cNvSpPr txBox="1"/>
          <p:nvPr/>
        </p:nvSpPr>
        <p:spPr>
          <a:xfrm>
            <a:off x="1899647" y="550987"/>
            <a:ext cx="9539684" cy="646331"/>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Dalan Swenson, Multimedia Technician</a:t>
            </a:r>
            <a:endParaRPr lang="en-US" sz="3600" dirty="0">
              <a:solidFill>
                <a:schemeClr val="tx2"/>
              </a:solidFill>
            </a:endParaRPr>
          </a:p>
        </p:txBody>
      </p:sp>
      <p:sp>
        <p:nvSpPr>
          <p:cNvPr id="23" name="TextBox 22">
            <a:extLst>
              <a:ext uri="{FF2B5EF4-FFF2-40B4-BE49-F238E27FC236}">
                <a16:creationId xmlns:a16="http://schemas.microsoft.com/office/drawing/2014/main" id="{6282811F-DCDC-7CFF-7638-F40D3C5047A3}"/>
              </a:ext>
            </a:extLst>
          </p:cNvPr>
          <p:cNvSpPr txBox="1"/>
          <p:nvPr/>
        </p:nvSpPr>
        <p:spPr>
          <a:xfrm>
            <a:off x="2391809" y="1654807"/>
            <a:ext cx="6289289" cy="378565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B.S. in Digital Filmmaking and Video Production</a:t>
            </a:r>
          </a:p>
          <a:p>
            <a:endParaRPr lang="en-US" sz="2400" dirty="0">
              <a:solidFill>
                <a:schemeClr val="tx2"/>
              </a:solidFill>
              <a:latin typeface="Arial Rounded MT Bold" panose="020F0704030504030204" pitchFamily="34" charset="0"/>
            </a:endParaRPr>
          </a:p>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Over 15 years in Film and Broadcast</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Sacramento River Cats</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KTXL Fox 40</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Access Sacramento</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Sac State Football</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Sacramento Republic FC</a:t>
            </a:r>
          </a:p>
          <a:p>
            <a:pPr marL="800100" lvl="1" indent="-342900">
              <a:buFont typeface="Wingdings" panose="05000000000000000000" pitchFamily="2" charset="2"/>
              <a:buChar char="§"/>
            </a:pPr>
            <a:r>
              <a:rPr lang="en-US" sz="2400" dirty="0">
                <a:solidFill>
                  <a:schemeClr val="tx2"/>
                </a:solidFill>
                <a:latin typeface="Arial Rounded MT Bold" panose="020F0704030504030204" pitchFamily="34" charset="0"/>
              </a:rPr>
              <a:t>Metro Cable 14</a:t>
            </a:r>
          </a:p>
        </p:txBody>
      </p:sp>
      <p:sp>
        <p:nvSpPr>
          <p:cNvPr id="27" name="Rectangle 26">
            <a:extLst>
              <a:ext uri="{FF2B5EF4-FFF2-40B4-BE49-F238E27FC236}">
                <a16:creationId xmlns:a16="http://schemas.microsoft.com/office/drawing/2014/main" id="{AD64E603-877A-9466-4D86-B5F91EDAA7DD}"/>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1232BDB-64C5-F9AD-F39B-58F6DCD8D318}"/>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037367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5A22068-AFBF-0FC1-3779-08DB946A2DC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FAC139E-4311-7FEC-6F0F-8BD96DB6E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10F247AC-7E8B-6C57-D4F0-AE936A0B3A5C}"/>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What is Metro Cable</a:t>
            </a:r>
            <a:r>
              <a:rPr lang="en-US" sz="3600" dirty="0">
                <a:solidFill>
                  <a:schemeClr val="tx2"/>
                </a:solidFill>
                <a:latin typeface="Arial Rounded MT Bold" panose="020F0704030504030204" pitchFamily="34" charset="0"/>
              </a:rPr>
              <a:t>?</a:t>
            </a:r>
            <a:endParaRPr lang="en-US" sz="3600" dirty="0">
              <a:solidFill>
                <a:schemeClr val="tx2"/>
              </a:solidFill>
            </a:endParaRPr>
          </a:p>
        </p:txBody>
      </p:sp>
      <p:sp>
        <p:nvSpPr>
          <p:cNvPr id="19" name="TextBox 18">
            <a:extLst>
              <a:ext uri="{FF2B5EF4-FFF2-40B4-BE49-F238E27FC236}">
                <a16:creationId xmlns:a16="http://schemas.microsoft.com/office/drawing/2014/main" id="{518BA4C4-F9A5-EBB5-9C74-7F0D5AF1C210}"/>
              </a:ext>
            </a:extLst>
          </p:cNvPr>
          <p:cNvSpPr txBox="1"/>
          <p:nvPr/>
        </p:nvSpPr>
        <p:spPr>
          <a:xfrm>
            <a:off x="2391807" y="2614108"/>
            <a:ext cx="8912054" cy="83099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Local government affairs channel </a:t>
            </a:r>
          </a:p>
          <a:p>
            <a:r>
              <a:rPr lang="en-US" sz="2400" dirty="0">
                <a:solidFill>
                  <a:schemeClr val="tx2"/>
                </a:solidFill>
                <a:latin typeface="Arial Rounded MT Bold" panose="020F0704030504030204" pitchFamily="34" charset="0"/>
              </a:rPr>
              <a:t>     that broadcasts local government meetings</a:t>
            </a:r>
          </a:p>
        </p:txBody>
      </p:sp>
      <p:sp>
        <p:nvSpPr>
          <p:cNvPr id="20" name="TextBox 19">
            <a:extLst>
              <a:ext uri="{FF2B5EF4-FFF2-40B4-BE49-F238E27FC236}">
                <a16:creationId xmlns:a16="http://schemas.microsoft.com/office/drawing/2014/main" id="{11DBCA6D-07A4-6344-E9F6-7C8933057E1C}"/>
              </a:ext>
            </a:extLst>
          </p:cNvPr>
          <p:cNvSpPr txBox="1"/>
          <p:nvPr/>
        </p:nvSpPr>
        <p:spPr>
          <a:xfrm>
            <a:off x="2391807" y="4408378"/>
            <a:ext cx="8912054"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20 different agencies and cities/10 control rooms</a:t>
            </a:r>
          </a:p>
        </p:txBody>
      </p:sp>
      <p:sp>
        <p:nvSpPr>
          <p:cNvPr id="21" name="TextBox 20">
            <a:extLst>
              <a:ext uri="{FF2B5EF4-FFF2-40B4-BE49-F238E27FC236}">
                <a16:creationId xmlns:a16="http://schemas.microsoft.com/office/drawing/2014/main" id="{EE47B781-13D8-4439-E8C4-A7A8D19E1A01}"/>
              </a:ext>
            </a:extLst>
          </p:cNvPr>
          <p:cNvSpPr txBox="1"/>
          <p:nvPr/>
        </p:nvSpPr>
        <p:spPr>
          <a:xfrm>
            <a:off x="2391807" y="5120847"/>
            <a:ext cx="8912054"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Gavel-to-Gavel</a:t>
            </a:r>
          </a:p>
        </p:txBody>
      </p:sp>
      <p:sp>
        <p:nvSpPr>
          <p:cNvPr id="22" name="TextBox 21">
            <a:extLst>
              <a:ext uri="{FF2B5EF4-FFF2-40B4-BE49-F238E27FC236}">
                <a16:creationId xmlns:a16="http://schemas.microsoft.com/office/drawing/2014/main" id="{F3F16B97-80ED-1EE5-9629-DC4A49C7837D}"/>
              </a:ext>
            </a:extLst>
          </p:cNvPr>
          <p:cNvSpPr txBox="1"/>
          <p:nvPr/>
        </p:nvSpPr>
        <p:spPr>
          <a:xfrm>
            <a:off x="2391807" y="3695909"/>
            <a:ext cx="8912054"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4 full-time staff, 8-10 part-time staff</a:t>
            </a:r>
          </a:p>
        </p:txBody>
      </p:sp>
      <p:sp>
        <p:nvSpPr>
          <p:cNvPr id="23" name="TextBox 22">
            <a:extLst>
              <a:ext uri="{FF2B5EF4-FFF2-40B4-BE49-F238E27FC236}">
                <a16:creationId xmlns:a16="http://schemas.microsoft.com/office/drawing/2014/main" id="{9917627E-14F9-2052-2F51-F7DF2DC1E2CD}"/>
              </a:ext>
            </a:extLst>
          </p:cNvPr>
          <p:cNvSpPr txBox="1"/>
          <p:nvPr/>
        </p:nvSpPr>
        <p:spPr>
          <a:xfrm>
            <a:off x="2391809" y="1654807"/>
            <a:ext cx="6289289" cy="83099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Part of the Sacramento Metropolitan Cable Television Commission (SMCTC)</a:t>
            </a:r>
          </a:p>
        </p:txBody>
      </p:sp>
      <p:sp>
        <p:nvSpPr>
          <p:cNvPr id="27" name="Rectangle 26">
            <a:extLst>
              <a:ext uri="{FF2B5EF4-FFF2-40B4-BE49-F238E27FC236}">
                <a16:creationId xmlns:a16="http://schemas.microsoft.com/office/drawing/2014/main" id="{63912185-9D85-4493-ED9E-44C4E58DAEA2}"/>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CB264D3-657B-BCB9-D071-F5DD4C0B940B}"/>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155894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8F4B687-A049-795C-4059-D3E28D130253}"/>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7B0CC306-3A22-B055-61C6-5178D2F8E01C}"/>
              </a:ext>
            </a:extLst>
          </p:cNvPr>
          <p:cNvSpPr/>
          <p:nvPr/>
        </p:nvSpPr>
        <p:spPr>
          <a:xfrm>
            <a:off x="-71368" y="0"/>
            <a:ext cx="660152" cy="69985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736435F-784A-C413-1FDC-9576D1CF27FD}"/>
              </a:ext>
            </a:extLst>
          </p:cNvPr>
          <p:cNvSpPr/>
          <p:nvPr/>
        </p:nvSpPr>
        <p:spPr>
          <a:xfrm>
            <a:off x="11580170" y="9924"/>
            <a:ext cx="660152" cy="69985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OS-11-18-25-b">
            <a:hlinkClick r:id="" action="ppaction://media"/>
            <a:extLst>
              <a:ext uri="{FF2B5EF4-FFF2-40B4-BE49-F238E27FC236}">
                <a16:creationId xmlns:a16="http://schemas.microsoft.com/office/drawing/2014/main" id="{47D8CB5E-5B04-1E84-1E58-1DEE5E7D5F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973" y="-22303"/>
            <a:ext cx="12521084" cy="7043110"/>
          </a:xfrm>
          <a:prstGeom prst="rect">
            <a:avLst/>
          </a:prstGeom>
        </p:spPr>
      </p:pic>
    </p:spTree>
    <p:extLst>
      <p:ext uri="{BB962C8B-B14F-4D97-AF65-F5344CB8AC3E}">
        <p14:creationId xmlns:p14="http://schemas.microsoft.com/office/powerpoint/2010/main" val="3010734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0546BFB-E70F-A842-F4F1-9D8B2A420E5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F70155A-5B3B-9C68-8285-D947D880A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83F604D4-634B-73E5-BB53-104D30F1BDF5}"/>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Pre-Production</a:t>
            </a:r>
            <a:endParaRPr lang="en-US" sz="3600" dirty="0">
              <a:solidFill>
                <a:schemeClr val="tx2"/>
              </a:solidFill>
            </a:endParaRPr>
          </a:p>
        </p:txBody>
      </p:sp>
      <p:sp>
        <p:nvSpPr>
          <p:cNvPr id="23" name="TextBox 22">
            <a:extLst>
              <a:ext uri="{FF2B5EF4-FFF2-40B4-BE49-F238E27FC236}">
                <a16:creationId xmlns:a16="http://schemas.microsoft.com/office/drawing/2014/main" id="{1B9EB348-AD32-82B1-0812-E0250B1BEEB6}"/>
              </a:ext>
            </a:extLst>
          </p:cNvPr>
          <p:cNvSpPr txBox="1"/>
          <p:nvPr/>
        </p:nvSpPr>
        <p:spPr>
          <a:xfrm>
            <a:off x="2391809" y="1654807"/>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Staff Photos &amp; CG Lists</a:t>
            </a:r>
          </a:p>
        </p:txBody>
      </p:sp>
      <p:sp>
        <p:nvSpPr>
          <p:cNvPr id="27" name="Rectangle 26">
            <a:extLst>
              <a:ext uri="{FF2B5EF4-FFF2-40B4-BE49-F238E27FC236}">
                <a16:creationId xmlns:a16="http://schemas.microsoft.com/office/drawing/2014/main" id="{11B27A72-0FAC-14B7-8196-711FCE5B3C36}"/>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E558257-2C75-2913-28D4-ECE02F160F47}"/>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1152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C855252-ACC7-055E-FBD0-627C6A8C754D}"/>
            </a:ext>
          </a:extLst>
        </p:cNvPr>
        <p:cNvGrpSpPr/>
        <p:nvPr/>
      </p:nvGrpSpPr>
      <p:grpSpPr>
        <a:xfrm>
          <a:off x="0" y="0"/>
          <a:ext cx="0" cy="0"/>
          <a:chOff x="0" y="0"/>
          <a:chExt cx="0" cy="0"/>
        </a:xfrm>
      </p:grpSpPr>
      <p:pic>
        <p:nvPicPr>
          <p:cNvPr id="7" name="Picture 6" descr="Table&#10;&#10;AI-generated content may be incorrect.">
            <a:extLst>
              <a:ext uri="{FF2B5EF4-FFF2-40B4-BE49-F238E27FC236}">
                <a16:creationId xmlns:a16="http://schemas.microsoft.com/office/drawing/2014/main" id="{43A73AF8-83B3-00A9-2846-EAA975C96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215" y="0"/>
            <a:ext cx="5265310" cy="6858000"/>
          </a:xfrm>
          <a:prstGeom prst="rect">
            <a:avLst/>
          </a:prstGeom>
        </p:spPr>
      </p:pic>
      <p:pic>
        <p:nvPicPr>
          <p:cNvPr id="9" name="Picture 8">
            <a:extLst>
              <a:ext uri="{FF2B5EF4-FFF2-40B4-BE49-F238E27FC236}">
                <a16:creationId xmlns:a16="http://schemas.microsoft.com/office/drawing/2014/main" id="{DF0BE518-015D-CA75-8FD8-19D2B71F4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98" y="0"/>
            <a:ext cx="5122844" cy="6858000"/>
          </a:xfrm>
          <a:prstGeom prst="rect">
            <a:avLst/>
          </a:prstGeom>
        </p:spPr>
      </p:pic>
    </p:spTree>
    <p:extLst>
      <p:ext uri="{BB962C8B-B14F-4D97-AF65-F5344CB8AC3E}">
        <p14:creationId xmlns:p14="http://schemas.microsoft.com/office/powerpoint/2010/main" val="22443469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68E3A27-03E4-A878-4A58-35D7D66CB1A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2DE5895-08B1-2EB3-1338-0200DEA71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69" y="5833316"/>
            <a:ext cx="2033878" cy="854229"/>
          </a:xfrm>
          <a:prstGeom prst="rect">
            <a:avLst/>
          </a:prstGeom>
        </p:spPr>
      </p:pic>
      <p:sp>
        <p:nvSpPr>
          <p:cNvPr id="13" name="TextBox 12">
            <a:extLst>
              <a:ext uri="{FF2B5EF4-FFF2-40B4-BE49-F238E27FC236}">
                <a16:creationId xmlns:a16="http://schemas.microsoft.com/office/drawing/2014/main" id="{AF964E2B-0DDA-23D6-3D9E-7457BF1B95B9}"/>
              </a:ext>
            </a:extLst>
          </p:cNvPr>
          <p:cNvSpPr txBox="1"/>
          <p:nvPr/>
        </p:nvSpPr>
        <p:spPr>
          <a:xfrm>
            <a:off x="1899647" y="550987"/>
            <a:ext cx="7346422" cy="652279"/>
          </a:xfrm>
          <a:prstGeom prst="rect">
            <a:avLst/>
          </a:prstGeom>
          <a:noFill/>
        </p:spPr>
        <p:txBody>
          <a:bodyPr wrap="square" rtlCol="0">
            <a:spAutoFit/>
          </a:bodyPr>
          <a:lstStyle/>
          <a:p>
            <a:r>
              <a:rPr lang="en-US" sz="3600" u="sng" dirty="0">
                <a:solidFill>
                  <a:schemeClr val="tx2"/>
                </a:solidFill>
                <a:latin typeface="Arial Rounded MT Bold" panose="020F0704030504030204" pitchFamily="34" charset="0"/>
              </a:rPr>
              <a:t>Pre-Production</a:t>
            </a:r>
            <a:endParaRPr lang="en-US" sz="3600" dirty="0">
              <a:solidFill>
                <a:schemeClr val="tx2"/>
              </a:solidFill>
            </a:endParaRPr>
          </a:p>
        </p:txBody>
      </p:sp>
      <p:sp>
        <p:nvSpPr>
          <p:cNvPr id="23" name="TextBox 22">
            <a:extLst>
              <a:ext uri="{FF2B5EF4-FFF2-40B4-BE49-F238E27FC236}">
                <a16:creationId xmlns:a16="http://schemas.microsoft.com/office/drawing/2014/main" id="{8F9BC1CF-EF36-129A-615E-B87741DC770C}"/>
              </a:ext>
            </a:extLst>
          </p:cNvPr>
          <p:cNvSpPr txBox="1"/>
          <p:nvPr/>
        </p:nvSpPr>
        <p:spPr>
          <a:xfrm>
            <a:off x="2391809" y="1654807"/>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Staff Photos &amp; CG Lists</a:t>
            </a:r>
          </a:p>
        </p:txBody>
      </p:sp>
      <p:sp>
        <p:nvSpPr>
          <p:cNvPr id="27" name="Rectangle 26">
            <a:extLst>
              <a:ext uri="{FF2B5EF4-FFF2-40B4-BE49-F238E27FC236}">
                <a16:creationId xmlns:a16="http://schemas.microsoft.com/office/drawing/2014/main" id="{098107B7-E391-1A6C-5403-1EDCBDB05BA2}"/>
              </a:ext>
            </a:extLst>
          </p:cNvPr>
          <p:cNvSpPr/>
          <p:nvPr/>
        </p:nvSpPr>
        <p:spPr>
          <a:xfrm>
            <a:off x="-71368" y="1"/>
            <a:ext cx="6601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87F38F-0910-782E-F6D2-EF55CE459A07}"/>
              </a:ext>
            </a:extLst>
          </p:cNvPr>
          <p:cNvSpPr/>
          <p:nvPr/>
        </p:nvSpPr>
        <p:spPr>
          <a:xfrm>
            <a:off x="11580170" y="9924"/>
            <a:ext cx="66015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080A7E6-E742-EAC6-571D-101FE80783BE}"/>
              </a:ext>
            </a:extLst>
          </p:cNvPr>
          <p:cNvSpPr txBox="1"/>
          <p:nvPr/>
        </p:nvSpPr>
        <p:spPr>
          <a:xfrm>
            <a:off x="2391807" y="2393263"/>
            <a:ext cx="6289289"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tx2"/>
                </a:solidFill>
                <a:latin typeface="Arial Rounded MT Bold" panose="020F0704030504030204" pitchFamily="34" charset="0"/>
              </a:rPr>
              <a:t>Room Layout/Camera Presets</a:t>
            </a:r>
          </a:p>
        </p:txBody>
      </p:sp>
    </p:spTree>
    <p:extLst>
      <p:ext uri="{BB962C8B-B14F-4D97-AF65-F5344CB8AC3E}">
        <p14:creationId xmlns:p14="http://schemas.microsoft.com/office/powerpoint/2010/main" val="1250739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78A748-4BBB-B0E1-5C80-500DFD102721}"/>
            </a:ext>
          </a:extLst>
        </p:cNvPr>
        <p:cNvGrpSpPr/>
        <p:nvPr/>
      </p:nvGrpSpPr>
      <p:grpSpPr>
        <a:xfrm>
          <a:off x="0" y="0"/>
          <a:ext cx="0" cy="0"/>
          <a:chOff x="0" y="0"/>
          <a:chExt cx="0" cy="0"/>
        </a:xfrm>
      </p:grpSpPr>
      <p:pic>
        <p:nvPicPr>
          <p:cNvPr id="546" name="Picture 545">
            <a:extLst>
              <a:ext uri="{FF2B5EF4-FFF2-40B4-BE49-F238E27FC236}">
                <a16:creationId xmlns:a16="http://schemas.microsoft.com/office/drawing/2014/main" id="{EFC40719-22AE-DAA2-D848-994476E41CA0}"/>
              </a:ext>
            </a:extLst>
          </p:cNvPr>
          <p:cNvPicPr>
            <a:picLocks noChangeAspect="1"/>
          </p:cNvPicPr>
          <p:nvPr/>
        </p:nvPicPr>
        <p:blipFill>
          <a:blip r:embed="rId3"/>
          <a:stretch>
            <a:fillRect/>
          </a:stretch>
        </p:blipFill>
        <p:spPr>
          <a:xfrm>
            <a:off x="1648757" y="0"/>
            <a:ext cx="8894485" cy="6858000"/>
          </a:xfrm>
          <a:prstGeom prst="rect">
            <a:avLst/>
          </a:prstGeom>
        </p:spPr>
      </p:pic>
    </p:spTree>
    <p:extLst>
      <p:ext uri="{BB962C8B-B14F-4D97-AF65-F5344CB8AC3E}">
        <p14:creationId xmlns:p14="http://schemas.microsoft.com/office/powerpoint/2010/main" val="7604434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Custom 1">
      <a:dk1>
        <a:srgbClr val="000000"/>
      </a:dk1>
      <a:lt1>
        <a:srgbClr val="FFFFFF"/>
      </a:lt1>
      <a:dk2>
        <a:srgbClr val="4A5356"/>
      </a:dk2>
      <a:lt2>
        <a:srgbClr val="F4C2C2"/>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c13dd1c7-22d1-431c-a46c-2d140b414506}" enabled="1" method="Standard" siteId="{2b077431-a3b0-4b1c-bb77-f66a1132daa2}" contentBits="0" removed="0"/>
</clbl:labelList>
</file>

<file path=docProps/app.xml><?xml version="1.0" encoding="utf-8"?>
<Properties xmlns="http://schemas.openxmlformats.org/officeDocument/2006/extended-properties" xmlns:vt="http://schemas.openxmlformats.org/officeDocument/2006/docPropsVTypes">
  <Template>Parcel</Template>
  <TotalTime>6976</TotalTime>
  <Words>535</Words>
  <Application>Microsoft Office PowerPoint</Application>
  <PresentationFormat>Widescreen</PresentationFormat>
  <Paragraphs>161</Paragraphs>
  <Slides>28</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Arial Rounded MT Bold</vt:lpstr>
      <vt:lpstr>Gill Sans MT</vt:lpstr>
      <vt:lpstr>Wingdings</vt:lpstr>
      <vt:lpstr>Parcel</vt:lpstr>
      <vt:lpstr>Producing Government Meetings: 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Hensel. Zachary</dc:creator>
  <cp:lastModifiedBy>Swenson. Dalan</cp:lastModifiedBy>
  <cp:revision>20</cp:revision>
  <dcterms:created xsi:type="dcterms:W3CDTF">2026-01-08T21:40:16Z</dcterms:created>
  <dcterms:modified xsi:type="dcterms:W3CDTF">2026-02-04T19:28:47Z</dcterms:modified>
</cp:coreProperties>
</file>